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Poppins Bold" panose="020B0604020202020204" charset="0"/>
      <p:regular r:id="rId17"/>
    </p:embeddedFont>
    <p:embeddedFont>
      <p:font typeface="Quicksand" panose="020B0604020202020204" charset="0"/>
      <p:regular r:id="rId18"/>
    </p:embeddedFont>
    <p:embeddedFont>
      <p:font typeface="Quicksand Bold" panose="020B0604020202020204" charset="0"/>
      <p:regular r:id="rId19"/>
    </p:embeddedFont>
    <p:embeddedFont>
      <p:font typeface="Syntax" panose="020B0604020202020204" charset="0"/>
      <p:regular r:id="rId20"/>
    </p:embeddedFont>
    <p:embeddedFont>
      <p:font typeface="Twister"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1622" y="-767350"/>
            <a:ext cx="22013892" cy="12354774"/>
          </a:xfrm>
          <a:custGeom>
            <a:avLst/>
            <a:gdLst/>
            <a:ahLst/>
            <a:cxnLst/>
            <a:rect l="l" t="t" r="r" b="b"/>
            <a:pathLst>
              <a:path w="22013892" h="12354774">
                <a:moveTo>
                  <a:pt x="0" y="0"/>
                </a:moveTo>
                <a:lnTo>
                  <a:pt x="22013891" y="0"/>
                </a:lnTo>
                <a:lnTo>
                  <a:pt x="22013891" y="12354775"/>
                </a:lnTo>
                <a:lnTo>
                  <a:pt x="0" y="12354775"/>
                </a:lnTo>
                <a:lnTo>
                  <a:pt x="0" y="0"/>
                </a:lnTo>
                <a:close/>
              </a:path>
            </a:pathLst>
          </a:custGeom>
          <a:blipFill>
            <a:blip r:embed="rId2"/>
            <a:stretch>
              <a:fillRect t="-9467" b="-9467"/>
            </a:stretch>
          </a:blipFill>
        </p:spPr>
        <p:txBody>
          <a:bodyPr/>
          <a:lstStyle/>
          <a:p>
            <a:endParaRPr lang="en-GB"/>
          </a:p>
        </p:txBody>
      </p:sp>
      <p:grpSp>
        <p:nvGrpSpPr>
          <p:cNvPr id="3" name="Group 3"/>
          <p:cNvGrpSpPr/>
          <p:nvPr/>
        </p:nvGrpSpPr>
        <p:grpSpPr>
          <a:xfrm>
            <a:off x="-1793400" y="-712357"/>
            <a:ext cx="22453902" cy="11711713"/>
            <a:chOff x="0" y="0"/>
            <a:chExt cx="5913785" cy="3084566"/>
          </a:xfrm>
        </p:grpSpPr>
        <p:sp>
          <p:nvSpPr>
            <p:cNvPr id="4" name="Freeform 4"/>
            <p:cNvSpPr/>
            <p:nvPr/>
          </p:nvSpPr>
          <p:spPr>
            <a:xfrm>
              <a:off x="0" y="0"/>
              <a:ext cx="5913785" cy="3084567"/>
            </a:xfrm>
            <a:custGeom>
              <a:avLst/>
              <a:gdLst/>
              <a:ahLst/>
              <a:cxnLst/>
              <a:rect l="l" t="t" r="r" b="b"/>
              <a:pathLst>
                <a:path w="5913785" h="3084567">
                  <a:moveTo>
                    <a:pt x="0" y="0"/>
                  </a:moveTo>
                  <a:lnTo>
                    <a:pt x="5913785" y="0"/>
                  </a:lnTo>
                  <a:lnTo>
                    <a:pt x="5913785" y="3084567"/>
                  </a:lnTo>
                  <a:lnTo>
                    <a:pt x="0" y="3084567"/>
                  </a:lnTo>
                  <a:close/>
                </a:path>
              </a:pathLst>
            </a:custGeom>
            <a:solidFill>
              <a:srgbClr val="AAD7D4">
                <a:alpha val="28627"/>
              </a:srgbClr>
            </a:solidFill>
          </p:spPr>
          <p:txBody>
            <a:bodyPr/>
            <a:lstStyle/>
            <a:p>
              <a:endParaRPr lang="en-GB"/>
            </a:p>
          </p:txBody>
        </p:sp>
        <p:sp>
          <p:nvSpPr>
            <p:cNvPr id="5" name="TextBox 5"/>
            <p:cNvSpPr txBox="1"/>
            <p:nvPr/>
          </p:nvSpPr>
          <p:spPr>
            <a:xfrm>
              <a:off x="0" y="-38100"/>
              <a:ext cx="5913785" cy="3122666"/>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4105998" y="7444360"/>
            <a:ext cx="10076005" cy="1813940"/>
            <a:chOff x="0" y="0"/>
            <a:chExt cx="2653763" cy="477745"/>
          </a:xfrm>
        </p:grpSpPr>
        <p:sp>
          <p:nvSpPr>
            <p:cNvPr id="7" name="Freeform 7"/>
            <p:cNvSpPr/>
            <p:nvPr/>
          </p:nvSpPr>
          <p:spPr>
            <a:xfrm>
              <a:off x="0" y="0"/>
              <a:ext cx="2653763" cy="477745"/>
            </a:xfrm>
            <a:custGeom>
              <a:avLst/>
              <a:gdLst/>
              <a:ahLst/>
              <a:cxnLst/>
              <a:rect l="l" t="t" r="r" b="b"/>
              <a:pathLst>
                <a:path w="2653763" h="477745">
                  <a:moveTo>
                    <a:pt x="0" y="0"/>
                  </a:moveTo>
                  <a:lnTo>
                    <a:pt x="2653763" y="0"/>
                  </a:lnTo>
                  <a:lnTo>
                    <a:pt x="2653763" y="477745"/>
                  </a:lnTo>
                  <a:lnTo>
                    <a:pt x="0" y="477745"/>
                  </a:lnTo>
                  <a:close/>
                </a:path>
              </a:pathLst>
            </a:custGeom>
            <a:solidFill>
              <a:srgbClr val="AAD7D4"/>
            </a:solidFill>
            <a:ln w="28575" cap="sq">
              <a:solidFill>
                <a:srgbClr val="1C2120"/>
              </a:solidFill>
              <a:prstDash val="solid"/>
              <a:miter/>
            </a:ln>
          </p:spPr>
          <p:txBody>
            <a:bodyPr/>
            <a:lstStyle/>
            <a:p>
              <a:endParaRPr lang="en-GB"/>
            </a:p>
          </p:txBody>
        </p:sp>
        <p:sp>
          <p:nvSpPr>
            <p:cNvPr id="8" name="TextBox 8"/>
            <p:cNvSpPr txBox="1"/>
            <p:nvPr/>
          </p:nvSpPr>
          <p:spPr>
            <a:xfrm>
              <a:off x="0" y="-57150"/>
              <a:ext cx="2653763" cy="534895"/>
            </a:xfrm>
            <a:prstGeom prst="rect">
              <a:avLst/>
            </a:prstGeom>
          </p:spPr>
          <p:txBody>
            <a:bodyPr lIns="50800" tIns="50800" rIns="50800" bIns="50800" rtlCol="0" anchor="ctr"/>
            <a:lstStyle/>
            <a:p>
              <a:pPr algn="l">
                <a:lnSpc>
                  <a:spcPts val="4199"/>
                </a:lnSpc>
              </a:pPr>
              <a:r>
                <a:rPr lang="en-US" sz="2999">
                  <a:solidFill>
                    <a:srgbClr val="000000"/>
                  </a:solidFill>
                  <a:latin typeface="Quicksand"/>
                  <a:ea typeface="Quicksand"/>
                  <a:cs typeface="Quicksand"/>
                  <a:sym typeface="Quicksand"/>
                </a:rPr>
                <a:t>Presented to: Trustee board and Leadership team</a:t>
              </a:r>
            </a:p>
            <a:p>
              <a:pPr algn="l">
                <a:lnSpc>
                  <a:spcPts val="4199"/>
                </a:lnSpc>
              </a:pPr>
              <a:r>
                <a:rPr lang="en-US" sz="2999">
                  <a:solidFill>
                    <a:srgbClr val="000000"/>
                  </a:solidFill>
                  <a:latin typeface="Quicksand"/>
                  <a:ea typeface="Quicksand"/>
                  <a:cs typeface="Quicksand"/>
                  <a:sym typeface="Quicksand"/>
                </a:rPr>
                <a:t>Presented on: 15.04.26</a:t>
              </a:r>
            </a:p>
            <a:p>
              <a:pPr algn="l">
                <a:lnSpc>
                  <a:spcPts val="4199"/>
                </a:lnSpc>
              </a:pPr>
              <a:r>
                <a:rPr lang="en-US" sz="2999">
                  <a:solidFill>
                    <a:srgbClr val="000000"/>
                  </a:solidFill>
                  <a:latin typeface="Quicksand"/>
                  <a:ea typeface="Quicksand"/>
                  <a:cs typeface="Quicksand"/>
                  <a:sym typeface="Quicksand"/>
                </a:rPr>
                <a:t>Presented by: Jennifer McVeigh, Programme Manager</a:t>
              </a:r>
            </a:p>
          </p:txBody>
        </p:sp>
      </p:grpSp>
      <p:sp>
        <p:nvSpPr>
          <p:cNvPr id="9" name="Freeform 9"/>
          <p:cNvSpPr/>
          <p:nvPr/>
        </p:nvSpPr>
        <p:spPr>
          <a:xfrm>
            <a:off x="7087744" y="204689"/>
            <a:ext cx="4112512" cy="2192566"/>
          </a:xfrm>
          <a:custGeom>
            <a:avLst/>
            <a:gdLst/>
            <a:ahLst/>
            <a:cxnLst/>
            <a:rect l="l" t="t" r="r" b="b"/>
            <a:pathLst>
              <a:path w="4112512" h="2192566">
                <a:moveTo>
                  <a:pt x="0" y="0"/>
                </a:moveTo>
                <a:lnTo>
                  <a:pt x="4112512" y="0"/>
                </a:lnTo>
                <a:lnTo>
                  <a:pt x="4112512" y="2192567"/>
                </a:lnTo>
                <a:lnTo>
                  <a:pt x="0" y="2192567"/>
                </a:lnTo>
                <a:lnTo>
                  <a:pt x="0" y="0"/>
                </a:lnTo>
                <a:close/>
              </a:path>
            </a:pathLst>
          </a:custGeom>
          <a:blipFill>
            <a:blip r:embed="rId3"/>
            <a:stretch>
              <a:fillRect/>
            </a:stretch>
          </a:blipFill>
        </p:spPr>
        <p:txBody>
          <a:bodyPr/>
          <a:lstStyle/>
          <a:p>
            <a:endParaRPr lang="en-GB"/>
          </a:p>
        </p:txBody>
      </p:sp>
      <p:grpSp>
        <p:nvGrpSpPr>
          <p:cNvPr id="10" name="Group 10"/>
          <p:cNvGrpSpPr/>
          <p:nvPr/>
        </p:nvGrpSpPr>
        <p:grpSpPr>
          <a:xfrm>
            <a:off x="4105998" y="2900873"/>
            <a:ext cx="10076005" cy="4039869"/>
            <a:chOff x="0" y="0"/>
            <a:chExt cx="2653763" cy="1063998"/>
          </a:xfrm>
        </p:grpSpPr>
        <p:sp>
          <p:nvSpPr>
            <p:cNvPr id="11" name="Freeform 11"/>
            <p:cNvSpPr/>
            <p:nvPr/>
          </p:nvSpPr>
          <p:spPr>
            <a:xfrm>
              <a:off x="0" y="0"/>
              <a:ext cx="2653763" cy="1063998"/>
            </a:xfrm>
            <a:custGeom>
              <a:avLst/>
              <a:gdLst/>
              <a:ahLst/>
              <a:cxnLst/>
              <a:rect l="l" t="t" r="r" b="b"/>
              <a:pathLst>
                <a:path w="2653763" h="1063998">
                  <a:moveTo>
                    <a:pt x="0" y="0"/>
                  </a:moveTo>
                  <a:lnTo>
                    <a:pt x="2653763" y="0"/>
                  </a:lnTo>
                  <a:lnTo>
                    <a:pt x="2653763" y="1063998"/>
                  </a:lnTo>
                  <a:lnTo>
                    <a:pt x="0" y="1063998"/>
                  </a:lnTo>
                  <a:close/>
                </a:path>
              </a:pathLst>
            </a:custGeom>
            <a:solidFill>
              <a:srgbClr val="AAD7D4"/>
            </a:solidFill>
            <a:ln w="28575" cap="sq">
              <a:solidFill>
                <a:srgbClr val="1C2120"/>
              </a:solidFill>
              <a:prstDash val="solid"/>
              <a:miter/>
            </a:ln>
          </p:spPr>
          <p:txBody>
            <a:bodyPr/>
            <a:lstStyle/>
            <a:p>
              <a:endParaRPr lang="en-GB"/>
            </a:p>
          </p:txBody>
        </p:sp>
        <p:sp>
          <p:nvSpPr>
            <p:cNvPr id="12" name="TextBox 12"/>
            <p:cNvSpPr txBox="1"/>
            <p:nvPr/>
          </p:nvSpPr>
          <p:spPr>
            <a:xfrm>
              <a:off x="0" y="-190500"/>
              <a:ext cx="2653763" cy="1254498"/>
            </a:xfrm>
            <a:prstGeom prst="rect">
              <a:avLst/>
            </a:prstGeom>
          </p:spPr>
          <p:txBody>
            <a:bodyPr lIns="50800" tIns="50800" rIns="50800" bIns="50800" rtlCol="0" anchor="ctr"/>
            <a:lstStyle/>
            <a:p>
              <a:pPr algn="ctr">
                <a:lnSpc>
                  <a:spcPts val="13999"/>
                </a:lnSpc>
              </a:pPr>
              <a:r>
                <a:rPr lang="en-US" sz="9999">
                  <a:solidFill>
                    <a:srgbClr val="000000"/>
                  </a:solidFill>
                  <a:latin typeface="Quicksand"/>
                  <a:ea typeface="Quicksand"/>
                  <a:cs typeface="Quicksand"/>
                  <a:sym typeface="Quicksand"/>
                </a:rPr>
                <a:t>Parent / Carer</a:t>
              </a:r>
            </a:p>
            <a:p>
              <a:pPr algn="ctr">
                <a:lnSpc>
                  <a:spcPts val="13999"/>
                </a:lnSpc>
              </a:pPr>
              <a:r>
                <a:rPr lang="en-US" sz="9999">
                  <a:solidFill>
                    <a:srgbClr val="000000"/>
                  </a:solidFill>
                  <a:latin typeface="Quicksand"/>
                  <a:ea typeface="Quicksand"/>
                  <a:cs typeface="Quicksand"/>
                  <a:sym typeface="Quicksand"/>
                </a:rPr>
                <a:t>Feedback </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288953" cy="10601584"/>
            <a:chOff x="0" y="0"/>
            <a:chExt cx="1656350" cy="2792187"/>
          </a:xfrm>
        </p:grpSpPr>
        <p:sp>
          <p:nvSpPr>
            <p:cNvPr id="3" name="Freeform 3"/>
            <p:cNvSpPr/>
            <p:nvPr/>
          </p:nvSpPr>
          <p:spPr>
            <a:xfrm>
              <a:off x="0" y="0"/>
              <a:ext cx="1656350" cy="2792187"/>
            </a:xfrm>
            <a:custGeom>
              <a:avLst/>
              <a:gdLst/>
              <a:ahLst/>
              <a:cxnLst/>
              <a:rect l="l" t="t" r="r" b="b"/>
              <a:pathLst>
                <a:path w="1656350" h="2792187">
                  <a:moveTo>
                    <a:pt x="0" y="0"/>
                  </a:moveTo>
                  <a:lnTo>
                    <a:pt x="1656350" y="0"/>
                  </a:lnTo>
                  <a:lnTo>
                    <a:pt x="1656350" y="2792187"/>
                  </a:lnTo>
                  <a:lnTo>
                    <a:pt x="0" y="2792187"/>
                  </a:lnTo>
                  <a:close/>
                </a:path>
              </a:pathLst>
            </a:custGeom>
            <a:solidFill>
              <a:srgbClr val="AAD7D4">
                <a:alpha val="55686"/>
              </a:srgbClr>
            </a:solidFill>
          </p:spPr>
          <p:txBody>
            <a:bodyPr/>
            <a:lstStyle/>
            <a:p>
              <a:endParaRPr lang="en-GB"/>
            </a:p>
          </p:txBody>
        </p:sp>
        <p:sp>
          <p:nvSpPr>
            <p:cNvPr id="4" name="TextBox 4"/>
            <p:cNvSpPr txBox="1"/>
            <p:nvPr/>
          </p:nvSpPr>
          <p:spPr>
            <a:xfrm>
              <a:off x="0" y="-38100"/>
              <a:ext cx="1656350" cy="283028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32163" y="4171540"/>
            <a:ext cx="5024628" cy="1943921"/>
            <a:chOff x="0" y="0"/>
            <a:chExt cx="1323359" cy="511979"/>
          </a:xfrm>
        </p:grpSpPr>
        <p:sp>
          <p:nvSpPr>
            <p:cNvPr id="6" name="Freeform 6"/>
            <p:cNvSpPr/>
            <p:nvPr/>
          </p:nvSpPr>
          <p:spPr>
            <a:xfrm>
              <a:off x="0" y="0"/>
              <a:ext cx="1323359" cy="511979"/>
            </a:xfrm>
            <a:custGeom>
              <a:avLst/>
              <a:gdLst/>
              <a:ahLst/>
              <a:cxnLst/>
              <a:rect l="l" t="t" r="r" b="b"/>
              <a:pathLst>
                <a:path w="1323359" h="511979">
                  <a:moveTo>
                    <a:pt x="78581" y="0"/>
                  </a:moveTo>
                  <a:lnTo>
                    <a:pt x="1244778" y="0"/>
                  </a:lnTo>
                  <a:cubicBezTo>
                    <a:pt x="1265619" y="0"/>
                    <a:pt x="1285606" y="8279"/>
                    <a:pt x="1300343" y="23016"/>
                  </a:cubicBezTo>
                  <a:cubicBezTo>
                    <a:pt x="1315080" y="37752"/>
                    <a:pt x="1323359" y="57740"/>
                    <a:pt x="1323359" y="78581"/>
                  </a:cubicBezTo>
                  <a:lnTo>
                    <a:pt x="1323359" y="433399"/>
                  </a:lnTo>
                  <a:cubicBezTo>
                    <a:pt x="1323359" y="454239"/>
                    <a:pt x="1315080" y="474227"/>
                    <a:pt x="1300343" y="488963"/>
                  </a:cubicBezTo>
                  <a:cubicBezTo>
                    <a:pt x="1285606" y="503700"/>
                    <a:pt x="1265619" y="511979"/>
                    <a:pt x="1244778" y="511979"/>
                  </a:cubicBezTo>
                  <a:lnTo>
                    <a:pt x="78581" y="511979"/>
                  </a:lnTo>
                  <a:cubicBezTo>
                    <a:pt x="57740" y="511979"/>
                    <a:pt x="37752" y="503700"/>
                    <a:pt x="23016" y="488963"/>
                  </a:cubicBezTo>
                  <a:cubicBezTo>
                    <a:pt x="8279" y="474227"/>
                    <a:pt x="0" y="454239"/>
                    <a:pt x="0" y="433399"/>
                  </a:cubicBezTo>
                  <a:lnTo>
                    <a:pt x="0" y="78581"/>
                  </a:lnTo>
                  <a:cubicBezTo>
                    <a:pt x="0" y="57740"/>
                    <a:pt x="8279" y="37752"/>
                    <a:pt x="23016" y="23016"/>
                  </a:cubicBezTo>
                  <a:cubicBezTo>
                    <a:pt x="37752" y="8279"/>
                    <a:pt x="57740" y="0"/>
                    <a:pt x="78581" y="0"/>
                  </a:cubicBezTo>
                  <a:close/>
                </a:path>
              </a:pathLst>
            </a:custGeom>
            <a:solidFill>
              <a:srgbClr val="AAD7D4"/>
            </a:solidFill>
          </p:spPr>
          <p:txBody>
            <a:bodyPr/>
            <a:lstStyle/>
            <a:p>
              <a:endParaRPr lang="en-GB"/>
            </a:p>
          </p:txBody>
        </p:sp>
        <p:sp>
          <p:nvSpPr>
            <p:cNvPr id="7" name="TextBox 7"/>
            <p:cNvSpPr txBox="1"/>
            <p:nvPr/>
          </p:nvSpPr>
          <p:spPr>
            <a:xfrm>
              <a:off x="0" y="-133350"/>
              <a:ext cx="1323359" cy="645329"/>
            </a:xfrm>
            <a:prstGeom prst="rect">
              <a:avLst/>
            </a:prstGeom>
          </p:spPr>
          <p:txBody>
            <a:bodyPr lIns="50800" tIns="50800" rIns="50800" bIns="50800" rtlCol="0" anchor="ctr"/>
            <a:lstStyle/>
            <a:p>
              <a:pPr algn="ctr">
                <a:lnSpc>
                  <a:spcPts val="9799"/>
                </a:lnSpc>
              </a:pPr>
              <a:r>
                <a:rPr lang="en-US" sz="6999">
                  <a:solidFill>
                    <a:srgbClr val="000000"/>
                  </a:solidFill>
                  <a:latin typeface="Quicksand"/>
                  <a:ea typeface="Quicksand"/>
                  <a:cs typeface="Quicksand"/>
                  <a:sym typeface="Quicksand"/>
                </a:rPr>
                <a:t>Impact</a:t>
              </a:r>
            </a:p>
          </p:txBody>
        </p:sp>
      </p:grpSp>
      <p:sp>
        <p:nvSpPr>
          <p:cNvPr id="8" name="TextBox 8"/>
          <p:cNvSpPr txBox="1"/>
          <p:nvPr/>
        </p:nvSpPr>
        <p:spPr>
          <a:xfrm>
            <a:off x="7326406" y="1903319"/>
            <a:ext cx="9932894" cy="5857875"/>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Quicksand Bold"/>
                <a:ea typeface="Quicksand Bold"/>
                <a:cs typeface="Quicksand Bold"/>
                <a:sym typeface="Quicksand Bold"/>
              </a:rPr>
              <a:t>Quality &amp; Effectiveness of the Provision</a:t>
            </a:r>
          </a:p>
          <a:p>
            <a:pPr algn="l">
              <a:lnSpc>
                <a:spcPts val="4200"/>
              </a:lnSpc>
              <a:spcBef>
                <a:spcPct val="0"/>
              </a:spcBef>
            </a:pPr>
            <a:endParaRPr lang="en-US" sz="3000" b="1">
              <a:solidFill>
                <a:srgbClr val="000000"/>
              </a:solidFill>
              <a:latin typeface="Quicksand Bold"/>
              <a:ea typeface="Quicksand Bold"/>
              <a:cs typeface="Quicksand Bold"/>
              <a:sym typeface="Quicksand Bold"/>
            </a:endParaRPr>
          </a:p>
          <a:p>
            <a:pPr algn="l">
              <a:lnSpc>
                <a:spcPts val="4200"/>
              </a:lnSpc>
              <a:spcBef>
                <a:spcPct val="0"/>
              </a:spcBef>
            </a:pPr>
            <a:r>
              <a:rPr lang="en-US" sz="3000">
                <a:solidFill>
                  <a:srgbClr val="000000"/>
                </a:solidFill>
                <a:latin typeface="Quicksand"/>
                <a:ea typeface="Quicksand"/>
                <a:cs typeface="Quicksand"/>
                <a:sym typeface="Quicksand"/>
              </a:rPr>
              <a:t>The feedback provides evidence that Sapphire is:</a:t>
            </a:r>
          </a:p>
          <a:p>
            <a:pPr algn="l">
              <a:lnSpc>
                <a:spcPts val="4200"/>
              </a:lnSpc>
              <a:spcBef>
                <a:spcPct val="0"/>
              </a:spcBef>
            </a:pPr>
            <a:endParaRPr lang="en-US" sz="3000">
              <a:solidFill>
                <a:srgbClr val="000000"/>
              </a:solidFill>
              <a:latin typeface="Quicksand"/>
              <a:ea typeface="Quicksand"/>
              <a:cs typeface="Quicksand"/>
              <a:sym typeface="Quicksand"/>
            </a:endParaRPr>
          </a:p>
          <a:p>
            <a:pPr algn="l">
              <a:lnSpc>
                <a:spcPts val="4200"/>
              </a:lnSpc>
              <a:spcBef>
                <a:spcPct val="0"/>
              </a:spcBef>
            </a:pPr>
            <a:r>
              <a:rPr lang="en-US" sz="3000">
                <a:solidFill>
                  <a:srgbClr val="000000"/>
                </a:solidFill>
                <a:latin typeface="Quicksand"/>
                <a:ea typeface="Quicksand"/>
                <a:cs typeface="Quicksand"/>
                <a:sym typeface="Quicksand"/>
              </a:rPr>
              <a:t>Safe, trusted, and well-run</a:t>
            </a:r>
          </a:p>
          <a:p>
            <a:pPr algn="l">
              <a:lnSpc>
                <a:spcPts val="4200"/>
              </a:lnSpc>
              <a:spcBef>
                <a:spcPct val="0"/>
              </a:spcBef>
            </a:pPr>
            <a:r>
              <a:rPr lang="en-US" sz="3000">
                <a:solidFill>
                  <a:srgbClr val="000000"/>
                </a:solidFill>
                <a:latin typeface="Quicksand"/>
                <a:ea typeface="Quicksand"/>
                <a:cs typeface="Quicksand"/>
                <a:sym typeface="Quicksand"/>
              </a:rPr>
              <a:t>Delivering positive outcomes </a:t>
            </a:r>
          </a:p>
          <a:p>
            <a:pPr algn="l">
              <a:lnSpc>
                <a:spcPts val="4200"/>
              </a:lnSpc>
              <a:spcBef>
                <a:spcPct val="0"/>
              </a:spcBef>
            </a:pPr>
            <a:r>
              <a:rPr lang="en-US" sz="3000">
                <a:solidFill>
                  <a:srgbClr val="000000"/>
                </a:solidFill>
                <a:latin typeface="Quicksand"/>
                <a:ea typeface="Quicksand"/>
                <a:cs typeface="Quicksand"/>
                <a:sym typeface="Quicksand"/>
              </a:rPr>
              <a:t>Meeting both young people’s needs and family expectations</a:t>
            </a:r>
          </a:p>
          <a:p>
            <a:pPr algn="l">
              <a:lnSpc>
                <a:spcPts val="4200"/>
              </a:lnSpc>
              <a:spcBef>
                <a:spcPct val="0"/>
              </a:spcBef>
            </a:pPr>
            <a:endParaRPr lang="en-US" sz="3000">
              <a:solidFill>
                <a:srgbClr val="000000"/>
              </a:solidFill>
              <a:latin typeface="Quicksand"/>
              <a:ea typeface="Quicksand"/>
              <a:cs typeface="Quicksand"/>
              <a:sym typeface="Quicksand"/>
            </a:endParaRPr>
          </a:p>
          <a:p>
            <a:pPr algn="l">
              <a:lnSpc>
                <a:spcPts val="4200"/>
              </a:lnSpc>
              <a:spcBef>
                <a:spcPct val="0"/>
              </a:spcBef>
            </a:pPr>
            <a:r>
              <a:rPr lang="en-US" sz="3000">
                <a:solidFill>
                  <a:srgbClr val="000000"/>
                </a:solidFill>
                <a:latin typeface="Quicksand"/>
                <a:ea typeface="Quicksand"/>
                <a:cs typeface="Quicksand"/>
                <a:sym typeface="Quicksand"/>
              </a:rPr>
              <a:t>This strengthens the organisation’s quality assurance narrative and reduces risk.</a:t>
            </a:r>
          </a:p>
        </p:txBody>
      </p:sp>
      <p:sp>
        <p:nvSpPr>
          <p:cNvPr id="9" name="Freeform 9"/>
          <p:cNvSpPr/>
          <p:nvPr/>
        </p:nvSpPr>
        <p:spPr>
          <a:xfrm>
            <a:off x="6750558" y="4171540"/>
            <a:ext cx="415541" cy="276524"/>
          </a:xfrm>
          <a:custGeom>
            <a:avLst/>
            <a:gdLst/>
            <a:ahLst/>
            <a:cxnLst/>
            <a:rect l="l" t="t" r="r" b="b"/>
            <a:pathLst>
              <a:path w="415541" h="276524">
                <a:moveTo>
                  <a:pt x="0" y="0"/>
                </a:moveTo>
                <a:lnTo>
                  <a:pt x="415542" y="0"/>
                </a:lnTo>
                <a:lnTo>
                  <a:pt x="415542" y="276523"/>
                </a:lnTo>
                <a:lnTo>
                  <a:pt x="0" y="27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0" name="Freeform 10"/>
          <p:cNvSpPr/>
          <p:nvPr/>
        </p:nvSpPr>
        <p:spPr>
          <a:xfrm>
            <a:off x="6750558" y="4727332"/>
            <a:ext cx="415541" cy="276524"/>
          </a:xfrm>
          <a:custGeom>
            <a:avLst/>
            <a:gdLst/>
            <a:ahLst/>
            <a:cxnLst/>
            <a:rect l="l" t="t" r="r" b="b"/>
            <a:pathLst>
              <a:path w="415541" h="276524">
                <a:moveTo>
                  <a:pt x="0" y="0"/>
                </a:moveTo>
                <a:lnTo>
                  <a:pt x="415542" y="0"/>
                </a:lnTo>
                <a:lnTo>
                  <a:pt x="415542" y="276524"/>
                </a:lnTo>
                <a:lnTo>
                  <a:pt x="0" y="2765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1" name="Freeform 11"/>
          <p:cNvSpPr/>
          <p:nvPr/>
        </p:nvSpPr>
        <p:spPr>
          <a:xfrm>
            <a:off x="6750558" y="5283125"/>
            <a:ext cx="415541" cy="276524"/>
          </a:xfrm>
          <a:custGeom>
            <a:avLst/>
            <a:gdLst/>
            <a:ahLst/>
            <a:cxnLst/>
            <a:rect l="l" t="t" r="r" b="b"/>
            <a:pathLst>
              <a:path w="415541" h="276524">
                <a:moveTo>
                  <a:pt x="0" y="0"/>
                </a:moveTo>
                <a:lnTo>
                  <a:pt x="415542" y="0"/>
                </a:lnTo>
                <a:lnTo>
                  <a:pt x="415542" y="276524"/>
                </a:lnTo>
                <a:lnTo>
                  <a:pt x="0" y="2765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288953" cy="10601584"/>
            <a:chOff x="0" y="0"/>
            <a:chExt cx="1656350" cy="2792187"/>
          </a:xfrm>
        </p:grpSpPr>
        <p:sp>
          <p:nvSpPr>
            <p:cNvPr id="3" name="Freeform 3"/>
            <p:cNvSpPr/>
            <p:nvPr/>
          </p:nvSpPr>
          <p:spPr>
            <a:xfrm>
              <a:off x="0" y="0"/>
              <a:ext cx="1656350" cy="2792187"/>
            </a:xfrm>
            <a:custGeom>
              <a:avLst/>
              <a:gdLst/>
              <a:ahLst/>
              <a:cxnLst/>
              <a:rect l="l" t="t" r="r" b="b"/>
              <a:pathLst>
                <a:path w="1656350" h="2792187">
                  <a:moveTo>
                    <a:pt x="0" y="0"/>
                  </a:moveTo>
                  <a:lnTo>
                    <a:pt x="1656350" y="0"/>
                  </a:lnTo>
                  <a:lnTo>
                    <a:pt x="1656350" y="2792187"/>
                  </a:lnTo>
                  <a:lnTo>
                    <a:pt x="0" y="2792187"/>
                  </a:lnTo>
                  <a:close/>
                </a:path>
              </a:pathLst>
            </a:custGeom>
            <a:solidFill>
              <a:srgbClr val="AAD7D4">
                <a:alpha val="55686"/>
              </a:srgbClr>
            </a:solidFill>
          </p:spPr>
          <p:txBody>
            <a:bodyPr/>
            <a:lstStyle/>
            <a:p>
              <a:endParaRPr lang="en-GB"/>
            </a:p>
          </p:txBody>
        </p:sp>
        <p:sp>
          <p:nvSpPr>
            <p:cNvPr id="4" name="TextBox 4"/>
            <p:cNvSpPr txBox="1"/>
            <p:nvPr/>
          </p:nvSpPr>
          <p:spPr>
            <a:xfrm>
              <a:off x="0" y="-38100"/>
              <a:ext cx="1656350" cy="283028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32163" y="4171540"/>
            <a:ext cx="5024628" cy="1943921"/>
            <a:chOff x="0" y="0"/>
            <a:chExt cx="1323359" cy="511979"/>
          </a:xfrm>
        </p:grpSpPr>
        <p:sp>
          <p:nvSpPr>
            <p:cNvPr id="6" name="Freeform 6"/>
            <p:cNvSpPr/>
            <p:nvPr/>
          </p:nvSpPr>
          <p:spPr>
            <a:xfrm>
              <a:off x="0" y="0"/>
              <a:ext cx="1323359" cy="511979"/>
            </a:xfrm>
            <a:custGeom>
              <a:avLst/>
              <a:gdLst/>
              <a:ahLst/>
              <a:cxnLst/>
              <a:rect l="l" t="t" r="r" b="b"/>
              <a:pathLst>
                <a:path w="1323359" h="511979">
                  <a:moveTo>
                    <a:pt x="78581" y="0"/>
                  </a:moveTo>
                  <a:lnTo>
                    <a:pt x="1244778" y="0"/>
                  </a:lnTo>
                  <a:cubicBezTo>
                    <a:pt x="1265619" y="0"/>
                    <a:pt x="1285606" y="8279"/>
                    <a:pt x="1300343" y="23016"/>
                  </a:cubicBezTo>
                  <a:cubicBezTo>
                    <a:pt x="1315080" y="37752"/>
                    <a:pt x="1323359" y="57740"/>
                    <a:pt x="1323359" y="78581"/>
                  </a:cubicBezTo>
                  <a:lnTo>
                    <a:pt x="1323359" y="433399"/>
                  </a:lnTo>
                  <a:cubicBezTo>
                    <a:pt x="1323359" y="454239"/>
                    <a:pt x="1315080" y="474227"/>
                    <a:pt x="1300343" y="488963"/>
                  </a:cubicBezTo>
                  <a:cubicBezTo>
                    <a:pt x="1285606" y="503700"/>
                    <a:pt x="1265619" y="511979"/>
                    <a:pt x="1244778" y="511979"/>
                  </a:cubicBezTo>
                  <a:lnTo>
                    <a:pt x="78581" y="511979"/>
                  </a:lnTo>
                  <a:cubicBezTo>
                    <a:pt x="57740" y="511979"/>
                    <a:pt x="37752" y="503700"/>
                    <a:pt x="23016" y="488963"/>
                  </a:cubicBezTo>
                  <a:cubicBezTo>
                    <a:pt x="8279" y="474227"/>
                    <a:pt x="0" y="454239"/>
                    <a:pt x="0" y="433399"/>
                  </a:cubicBezTo>
                  <a:lnTo>
                    <a:pt x="0" y="78581"/>
                  </a:lnTo>
                  <a:cubicBezTo>
                    <a:pt x="0" y="57740"/>
                    <a:pt x="8279" y="37752"/>
                    <a:pt x="23016" y="23016"/>
                  </a:cubicBezTo>
                  <a:cubicBezTo>
                    <a:pt x="37752" y="8279"/>
                    <a:pt x="57740" y="0"/>
                    <a:pt x="78581" y="0"/>
                  </a:cubicBezTo>
                  <a:close/>
                </a:path>
              </a:pathLst>
            </a:custGeom>
            <a:solidFill>
              <a:srgbClr val="AAD7D4"/>
            </a:solidFill>
          </p:spPr>
          <p:txBody>
            <a:bodyPr/>
            <a:lstStyle/>
            <a:p>
              <a:endParaRPr lang="en-GB"/>
            </a:p>
          </p:txBody>
        </p:sp>
        <p:sp>
          <p:nvSpPr>
            <p:cNvPr id="7" name="TextBox 7"/>
            <p:cNvSpPr txBox="1"/>
            <p:nvPr/>
          </p:nvSpPr>
          <p:spPr>
            <a:xfrm>
              <a:off x="0" y="-133350"/>
              <a:ext cx="1323359" cy="645329"/>
            </a:xfrm>
            <a:prstGeom prst="rect">
              <a:avLst/>
            </a:prstGeom>
          </p:spPr>
          <p:txBody>
            <a:bodyPr lIns="50800" tIns="50800" rIns="50800" bIns="50800" rtlCol="0" anchor="ctr"/>
            <a:lstStyle/>
            <a:p>
              <a:pPr algn="ctr">
                <a:lnSpc>
                  <a:spcPts val="9799"/>
                </a:lnSpc>
              </a:pPr>
              <a:r>
                <a:rPr lang="en-US" sz="6999">
                  <a:solidFill>
                    <a:srgbClr val="000000"/>
                  </a:solidFill>
                  <a:latin typeface="Quicksand"/>
                  <a:ea typeface="Quicksand"/>
                  <a:cs typeface="Quicksand"/>
                  <a:sym typeface="Quicksand"/>
                </a:rPr>
                <a:t>Impact</a:t>
              </a:r>
            </a:p>
          </p:txBody>
        </p:sp>
      </p:grpSp>
      <p:sp>
        <p:nvSpPr>
          <p:cNvPr id="8" name="TextBox 8"/>
          <p:cNvSpPr txBox="1"/>
          <p:nvPr/>
        </p:nvSpPr>
        <p:spPr>
          <a:xfrm>
            <a:off x="7326406" y="1884135"/>
            <a:ext cx="9932894" cy="6924675"/>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Quicksand Bold"/>
                <a:ea typeface="Quicksand Bold"/>
                <a:cs typeface="Quicksand Bold"/>
                <a:sym typeface="Quicksand Bold"/>
              </a:rPr>
              <a:t>Demonstrates Strong Market Differentiation</a:t>
            </a:r>
          </a:p>
          <a:p>
            <a:pPr algn="ctr">
              <a:lnSpc>
                <a:spcPts val="4200"/>
              </a:lnSpc>
              <a:spcBef>
                <a:spcPct val="0"/>
              </a:spcBef>
            </a:pPr>
            <a:endParaRPr lang="en-US" sz="3000" b="1">
              <a:solidFill>
                <a:srgbClr val="000000"/>
              </a:solidFill>
              <a:latin typeface="Quicksand Bold"/>
              <a:ea typeface="Quicksand Bold"/>
              <a:cs typeface="Quicksand Bold"/>
              <a:sym typeface="Quicksand Bold"/>
            </a:endParaRPr>
          </a:p>
          <a:p>
            <a:pPr algn="l">
              <a:lnSpc>
                <a:spcPts val="4200"/>
              </a:lnSpc>
            </a:pPr>
            <a:r>
              <a:rPr lang="en-US" sz="3000">
                <a:solidFill>
                  <a:srgbClr val="000000"/>
                </a:solidFill>
                <a:latin typeface="Quicksand"/>
                <a:ea typeface="Quicksand"/>
                <a:cs typeface="Quicksand"/>
                <a:sym typeface="Quicksand"/>
              </a:rPr>
              <a:t>Parents repeatedly state that Sapphire:</a:t>
            </a:r>
          </a:p>
          <a:p>
            <a:pPr algn="l">
              <a:lnSpc>
                <a:spcPts val="4200"/>
              </a:lnSpc>
            </a:pPr>
            <a:endParaRPr lang="en-US" sz="3000">
              <a:solidFill>
                <a:srgbClr val="000000"/>
              </a:solidFill>
              <a:latin typeface="Quicksand"/>
              <a:ea typeface="Quicksand"/>
              <a:cs typeface="Quicksand"/>
              <a:sym typeface="Quicksand"/>
            </a:endParaRPr>
          </a:p>
          <a:p>
            <a:pPr algn="l">
              <a:lnSpc>
                <a:spcPts val="4200"/>
              </a:lnSpc>
            </a:pPr>
            <a:r>
              <a:rPr lang="en-US" sz="3000">
                <a:solidFill>
                  <a:srgbClr val="000000"/>
                </a:solidFill>
                <a:latin typeface="Quicksand"/>
                <a:ea typeface="Quicksand"/>
                <a:cs typeface="Quicksand"/>
                <a:sym typeface="Quicksand"/>
              </a:rPr>
              <a:t>Offers activities and opportunities other providers don’t</a:t>
            </a:r>
          </a:p>
          <a:p>
            <a:pPr algn="l">
              <a:lnSpc>
                <a:spcPts val="4200"/>
              </a:lnSpc>
            </a:pPr>
            <a:r>
              <a:rPr lang="en-US" sz="3000">
                <a:solidFill>
                  <a:srgbClr val="000000"/>
                </a:solidFill>
                <a:latin typeface="Quicksand"/>
                <a:ea typeface="Quicksand"/>
                <a:cs typeface="Quicksand"/>
                <a:sym typeface="Quicksand"/>
              </a:rPr>
              <a:t>Provides residential experiences and respite not available elsewhere</a:t>
            </a:r>
          </a:p>
          <a:p>
            <a:pPr algn="l">
              <a:lnSpc>
                <a:spcPts val="4200"/>
              </a:lnSpc>
            </a:pPr>
            <a:r>
              <a:rPr lang="en-US" sz="3000">
                <a:solidFill>
                  <a:srgbClr val="000000"/>
                </a:solidFill>
                <a:latin typeface="Quicksand"/>
                <a:ea typeface="Quicksand"/>
                <a:cs typeface="Quicksand"/>
                <a:sym typeface="Quicksand"/>
              </a:rPr>
              <a:t>Delivers a unique blend of life skills, community engagement, varied activities and care</a:t>
            </a:r>
          </a:p>
          <a:p>
            <a:pPr algn="l">
              <a:lnSpc>
                <a:spcPts val="4200"/>
              </a:lnSpc>
            </a:pPr>
            <a:endParaRPr lang="en-US" sz="3000">
              <a:solidFill>
                <a:srgbClr val="000000"/>
              </a:solidFill>
              <a:latin typeface="Quicksand"/>
              <a:ea typeface="Quicksand"/>
              <a:cs typeface="Quicksand"/>
              <a:sym typeface="Quicksand"/>
            </a:endParaRPr>
          </a:p>
          <a:p>
            <a:pPr algn="l">
              <a:lnSpc>
                <a:spcPts val="4200"/>
              </a:lnSpc>
            </a:pPr>
            <a:r>
              <a:rPr lang="en-US" sz="3000">
                <a:solidFill>
                  <a:srgbClr val="000000"/>
                </a:solidFill>
                <a:latin typeface="Quicksand"/>
                <a:ea typeface="Quicksand"/>
                <a:cs typeface="Quicksand"/>
                <a:sym typeface="Quicksand"/>
              </a:rPr>
              <a:t>This positions Sapphire as a distinctive, high-value service, not easily replaceable.</a:t>
            </a:r>
          </a:p>
          <a:p>
            <a:pPr algn="l">
              <a:lnSpc>
                <a:spcPts val="4200"/>
              </a:lnSpc>
              <a:spcBef>
                <a:spcPct val="0"/>
              </a:spcBef>
            </a:pPr>
            <a:endParaRPr lang="en-US" sz="3000">
              <a:solidFill>
                <a:srgbClr val="000000"/>
              </a:solidFill>
              <a:latin typeface="Quicksand"/>
              <a:ea typeface="Quicksand"/>
              <a:cs typeface="Quicksand"/>
              <a:sym typeface="Quicksand"/>
            </a:endParaRPr>
          </a:p>
        </p:txBody>
      </p:sp>
      <p:sp>
        <p:nvSpPr>
          <p:cNvPr id="9" name="Freeform 9"/>
          <p:cNvSpPr/>
          <p:nvPr/>
        </p:nvSpPr>
        <p:spPr>
          <a:xfrm>
            <a:off x="6750558" y="4171540"/>
            <a:ext cx="415541" cy="276524"/>
          </a:xfrm>
          <a:custGeom>
            <a:avLst/>
            <a:gdLst/>
            <a:ahLst/>
            <a:cxnLst/>
            <a:rect l="l" t="t" r="r" b="b"/>
            <a:pathLst>
              <a:path w="415541" h="276524">
                <a:moveTo>
                  <a:pt x="0" y="0"/>
                </a:moveTo>
                <a:lnTo>
                  <a:pt x="415542" y="0"/>
                </a:lnTo>
                <a:lnTo>
                  <a:pt x="415542" y="276523"/>
                </a:lnTo>
                <a:lnTo>
                  <a:pt x="0" y="27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0" name="Freeform 10"/>
          <p:cNvSpPr/>
          <p:nvPr/>
        </p:nvSpPr>
        <p:spPr>
          <a:xfrm>
            <a:off x="6750558" y="4727332"/>
            <a:ext cx="415541" cy="276524"/>
          </a:xfrm>
          <a:custGeom>
            <a:avLst/>
            <a:gdLst/>
            <a:ahLst/>
            <a:cxnLst/>
            <a:rect l="l" t="t" r="r" b="b"/>
            <a:pathLst>
              <a:path w="415541" h="276524">
                <a:moveTo>
                  <a:pt x="0" y="0"/>
                </a:moveTo>
                <a:lnTo>
                  <a:pt x="415542" y="0"/>
                </a:lnTo>
                <a:lnTo>
                  <a:pt x="415542" y="276524"/>
                </a:lnTo>
                <a:lnTo>
                  <a:pt x="0" y="2765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1" name="Freeform 11"/>
          <p:cNvSpPr/>
          <p:nvPr/>
        </p:nvSpPr>
        <p:spPr>
          <a:xfrm>
            <a:off x="6750558" y="5759918"/>
            <a:ext cx="415541" cy="276524"/>
          </a:xfrm>
          <a:custGeom>
            <a:avLst/>
            <a:gdLst/>
            <a:ahLst/>
            <a:cxnLst/>
            <a:rect l="l" t="t" r="r" b="b"/>
            <a:pathLst>
              <a:path w="415541" h="276524">
                <a:moveTo>
                  <a:pt x="0" y="0"/>
                </a:moveTo>
                <a:lnTo>
                  <a:pt x="415542" y="0"/>
                </a:lnTo>
                <a:lnTo>
                  <a:pt x="415542" y="276524"/>
                </a:lnTo>
                <a:lnTo>
                  <a:pt x="0" y="2765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288953" cy="10601584"/>
            <a:chOff x="0" y="0"/>
            <a:chExt cx="1656350" cy="2792187"/>
          </a:xfrm>
        </p:grpSpPr>
        <p:sp>
          <p:nvSpPr>
            <p:cNvPr id="3" name="Freeform 3"/>
            <p:cNvSpPr/>
            <p:nvPr/>
          </p:nvSpPr>
          <p:spPr>
            <a:xfrm>
              <a:off x="0" y="0"/>
              <a:ext cx="1656350" cy="2792187"/>
            </a:xfrm>
            <a:custGeom>
              <a:avLst/>
              <a:gdLst/>
              <a:ahLst/>
              <a:cxnLst/>
              <a:rect l="l" t="t" r="r" b="b"/>
              <a:pathLst>
                <a:path w="1656350" h="2792187">
                  <a:moveTo>
                    <a:pt x="0" y="0"/>
                  </a:moveTo>
                  <a:lnTo>
                    <a:pt x="1656350" y="0"/>
                  </a:lnTo>
                  <a:lnTo>
                    <a:pt x="1656350" y="2792187"/>
                  </a:lnTo>
                  <a:lnTo>
                    <a:pt x="0" y="2792187"/>
                  </a:lnTo>
                  <a:close/>
                </a:path>
              </a:pathLst>
            </a:custGeom>
            <a:solidFill>
              <a:srgbClr val="AAD7D4">
                <a:alpha val="55686"/>
              </a:srgbClr>
            </a:solidFill>
          </p:spPr>
          <p:txBody>
            <a:bodyPr/>
            <a:lstStyle/>
            <a:p>
              <a:endParaRPr lang="en-GB"/>
            </a:p>
          </p:txBody>
        </p:sp>
        <p:sp>
          <p:nvSpPr>
            <p:cNvPr id="4" name="TextBox 4"/>
            <p:cNvSpPr txBox="1"/>
            <p:nvPr/>
          </p:nvSpPr>
          <p:spPr>
            <a:xfrm>
              <a:off x="0" y="-38100"/>
              <a:ext cx="1656350" cy="283028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32163" y="4171540"/>
            <a:ext cx="5024628" cy="1943921"/>
            <a:chOff x="0" y="0"/>
            <a:chExt cx="1323359" cy="511979"/>
          </a:xfrm>
        </p:grpSpPr>
        <p:sp>
          <p:nvSpPr>
            <p:cNvPr id="6" name="Freeform 6"/>
            <p:cNvSpPr/>
            <p:nvPr/>
          </p:nvSpPr>
          <p:spPr>
            <a:xfrm>
              <a:off x="0" y="0"/>
              <a:ext cx="1323359" cy="511979"/>
            </a:xfrm>
            <a:custGeom>
              <a:avLst/>
              <a:gdLst/>
              <a:ahLst/>
              <a:cxnLst/>
              <a:rect l="l" t="t" r="r" b="b"/>
              <a:pathLst>
                <a:path w="1323359" h="511979">
                  <a:moveTo>
                    <a:pt x="78581" y="0"/>
                  </a:moveTo>
                  <a:lnTo>
                    <a:pt x="1244778" y="0"/>
                  </a:lnTo>
                  <a:cubicBezTo>
                    <a:pt x="1265619" y="0"/>
                    <a:pt x="1285606" y="8279"/>
                    <a:pt x="1300343" y="23016"/>
                  </a:cubicBezTo>
                  <a:cubicBezTo>
                    <a:pt x="1315080" y="37752"/>
                    <a:pt x="1323359" y="57740"/>
                    <a:pt x="1323359" y="78581"/>
                  </a:cubicBezTo>
                  <a:lnTo>
                    <a:pt x="1323359" y="433399"/>
                  </a:lnTo>
                  <a:cubicBezTo>
                    <a:pt x="1323359" y="454239"/>
                    <a:pt x="1315080" y="474227"/>
                    <a:pt x="1300343" y="488963"/>
                  </a:cubicBezTo>
                  <a:cubicBezTo>
                    <a:pt x="1285606" y="503700"/>
                    <a:pt x="1265619" y="511979"/>
                    <a:pt x="1244778" y="511979"/>
                  </a:cubicBezTo>
                  <a:lnTo>
                    <a:pt x="78581" y="511979"/>
                  </a:lnTo>
                  <a:cubicBezTo>
                    <a:pt x="57740" y="511979"/>
                    <a:pt x="37752" y="503700"/>
                    <a:pt x="23016" y="488963"/>
                  </a:cubicBezTo>
                  <a:cubicBezTo>
                    <a:pt x="8279" y="474227"/>
                    <a:pt x="0" y="454239"/>
                    <a:pt x="0" y="433399"/>
                  </a:cubicBezTo>
                  <a:lnTo>
                    <a:pt x="0" y="78581"/>
                  </a:lnTo>
                  <a:cubicBezTo>
                    <a:pt x="0" y="57740"/>
                    <a:pt x="8279" y="37752"/>
                    <a:pt x="23016" y="23016"/>
                  </a:cubicBezTo>
                  <a:cubicBezTo>
                    <a:pt x="37752" y="8279"/>
                    <a:pt x="57740" y="0"/>
                    <a:pt x="78581" y="0"/>
                  </a:cubicBezTo>
                  <a:close/>
                </a:path>
              </a:pathLst>
            </a:custGeom>
            <a:solidFill>
              <a:srgbClr val="AAD7D4"/>
            </a:solidFill>
          </p:spPr>
          <p:txBody>
            <a:bodyPr/>
            <a:lstStyle/>
            <a:p>
              <a:endParaRPr lang="en-GB"/>
            </a:p>
          </p:txBody>
        </p:sp>
        <p:sp>
          <p:nvSpPr>
            <p:cNvPr id="7" name="TextBox 7"/>
            <p:cNvSpPr txBox="1"/>
            <p:nvPr/>
          </p:nvSpPr>
          <p:spPr>
            <a:xfrm>
              <a:off x="0" y="-133350"/>
              <a:ext cx="1323359" cy="645329"/>
            </a:xfrm>
            <a:prstGeom prst="rect">
              <a:avLst/>
            </a:prstGeom>
          </p:spPr>
          <p:txBody>
            <a:bodyPr lIns="50800" tIns="50800" rIns="50800" bIns="50800" rtlCol="0" anchor="ctr"/>
            <a:lstStyle/>
            <a:p>
              <a:pPr algn="ctr">
                <a:lnSpc>
                  <a:spcPts val="9799"/>
                </a:lnSpc>
              </a:pPr>
              <a:r>
                <a:rPr lang="en-US" sz="6999">
                  <a:solidFill>
                    <a:srgbClr val="000000"/>
                  </a:solidFill>
                  <a:latin typeface="Quicksand"/>
                  <a:ea typeface="Quicksand"/>
                  <a:cs typeface="Quicksand"/>
                  <a:sym typeface="Quicksand"/>
                </a:rPr>
                <a:t>Impact</a:t>
              </a:r>
            </a:p>
          </p:txBody>
        </p:sp>
      </p:grpSp>
      <p:sp>
        <p:nvSpPr>
          <p:cNvPr id="8" name="TextBox 8"/>
          <p:cNvSpPr txBox="1"/>
          <p:nvPr/>
        </p:nvSpPr>
        <p:spPr>
          <a:xfrm>
            <a:off x="7326406" y="1884135"/>
            <a:ext cx="9932894" cy="6391275"/>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Quicksand Bold"/>
                <a:ea typeface="Quicksand Bold"/>
                <a:cs typeface="Quicksand Bold"/>
                <a:sym typeface="Quicksand Bold"/>
              </a:rPr>
              <a:t>Supports Sustainability &amp; Growth</a:t>
            </a:r>
          </a:p>
          <a:p>
            <a:pPr algn="ctr">
              <a:lnSpc>
                <a:spcPts val="4200"/>
              </a:lnSpc>
              <a:spcBef>
                <a:spcPct val="0"/>
              </a:spcBef>
            </a:pPr>
            <a:endParaRPr lang="en-US" sz="3000" b="1">
              <a:solidFill>
                <a:srgbClr val="000000"/>
              </a:solidFill>
              <a:latin typeface="Quicksand Bold"/>
              <a:ea typeface="Quicksand Bold"/>
              <a:cs typeface="Quicksand Bold"/>
              <a:sym typeface="Quicksand Bold"/>
            </a:endParaRPr>
          </a:p>
          <a:p>
            <a:pPr algn="l">
              <a:lnSpc>
                <a:spcPts val="4200"/>
              </a:lnSpc>
            </a:pPr>
            <a:r>
              <a:rPr lang="en-US" sz="3000">
                <a:solidFill>
                  <a:srgbClr val="000000"/>
                </a:solidFill>
                <a:latin typeface="Quicksand"/>
                <a:ea typeface="Quicksand"/>
                <a:cs typeface="Quicksand"/>
                <a:sym typeface="Quicksand"/>
              </a:rPr>
              <a:t>High satisfaction leads to:</a:t>
            </a:r>
          </a:p>
          <a:p>
            <a:pPr algn="l">
              <a:lnSpc>
                <a:spcPts val="4200"/>
              </a:lnSpc>
            </a:pPr>
            <a:endParaRPr lang="en-US" sz="3000">
              <a:solidFill>
                <a:srgbClr val="000000"/>
              </a:solidFill>
              <a:latin typeface="Quicksand"/>
              <a:ea typeface="Quicksand"/>
              <a:cs typeface="Quicksand"/>
              <a:sym typeface="Quicksand"/>
            </a:endParaRPr>
          </a:p>
          <a:p>
            <a:pPr algn="l">
              <a:lnSpc>
                <a:spcPts val="4200"/>
              </a:lnSpc>
            </a:pPr>
            <a:r>
              <a:rPr lang="en-US" sz="3000">
                <a:solidFill>
                  <a:srgbClr val="000000"/>
                </a:solidFill>
                <a:latin typeface="Quicksand"/>
                <a:ea typeface="Quicksand"/>
                <a:cs typeface="Quicksand"/>
                <a:sym typeface="Quicksand"/>
              </a:rPr>
              <a:t>Continued attendance and requests for additional days</a:t>
            </a:r>
          </a:p>
          <a:p>
            <a:pPr algn="l">
              <a:lnSpc>
                <a:spcPts val="4200"/>
              </a:lnSpc>
            </a:pPr>
            <a:r>
              <a:rPr lang="en-US" sz="3000">
                <a:solidFill>
                  <a:srgbClr val="000000"/>
                </a:solidFill>
                <a:latin typeface="Quicksand"/>
                <a:ea typeface="Quicksand"/>
                <a:cs typeface="Quicksand"/>
                <a:sym typeface="Quicksand"/>
              </a:rPr>
              <a:t>Strong reputation through word of mouth</a:t>
            </a:r>
          </a:p>
          <a:p>
            <a:pPr algn="l">
              <a:lnSpc>
                <a:spcPts val="4200"/>
              </a:lnSpc>
            </a:pPr>
            <a:r>
              <a:rPr lang="en-US" sz="3000">
                <a:solidFill>
                  <a:srgbClr val="000000"/>
                </a:solidFill>
                <a:latin typeface="Quicksand"/>
                <a:ea typeface="Quicksand"/>
                <a:cs typeface="Quicksand"/>
                <a:sym typeface="Quicksand"/>
              </a:rPr>
              <a:t>Increased likelihood of local authority confidence and referrals from social care</a:t>
            </a:r>
          </a:p>
          <a:p>
            <a:pPr algn="l">
              <a:lnSpc>
                <a:spcPts val="4200"/>
              </a:lnSpc>
            </a:pPr>
            <a:endParaRPr lang="en-US" sz="3000">
              <a:solidFill>
                <a:srgbClr val="000000"/>
              </a:solidFill>
              <a:latin typeface="Quicksand"/>
              <a:ea typeface="Quicksand"/>
              <a:cs typeface="Quicksand"/>
              <a:sym typeface="Quicksand"/>
            </a:endParaRPr>
          </a:p>
          <a:p>
            <a:pPr algn="l">
              <a:lnSpc>
                <a:spcPts val="4200"/>
              </a:lnSpc>
            </a:pPr>
            <a:r>
              <a:rPr lang="en-US" sz="3000">
                <a:solidFill>
                  <a:srgbClr val="000000"/>
                </a:solidFill>
                <a:latin typeface="Quicksand"/>
                <a:ea typeface="Quicksand"/>
                <a:cs typeface="Quicksand"/>
                <a:sym typeface="Quicksand"/>
              </a:rPr>
              <a:t>Positive feedback directly supports income stability and long-term viability.</a:t>
            </a:r>
          </a:p>
          <a:p>
            <a:pPr algn="l">
              <a:lnSpc>
                <a:spcPts val="4200"/>
              </a:lnSpc>
              <a:spcBef>
                <a:spcPct val="0"/>
              </a:spcBef>
            </a:pPr>
            <a:endParaRPr lang="en-US" sz="3000">
              <a:solidFill>
                <a:srgbClr val="000000"/>
              </a:solidFill>
              <a:latin typeface="Quicksand"/>
              <a:ea typeface="Quicksand"/>
              <a:cs typeface="Quicksand"/>
              <a:sym typeface="Quicksand"/>
            </a:endParaRPr>
          </a:p>
        </p:txBody>
      </p:sp>
      <p:sp>
        <p:nvSpPr>
          <p:cNvPr id="9" name="Freeform 9"/>
          <p:cNvSpPr/>
          <p:nvPr/>
        </p:nvSpPr>
        <p:spPr>
          <a:xfrm>
            <a:off x="6750558" y="4171540"/>
            <a:ext cx="415541" cy="276524"/>
          </a:xfrm>
          <a:custGeom>
            <a:avLst/>
            <a:gdLst/>
            <a:ahLst/>
            <a:cxnLst/>
            <a:rect l="l" t="t" r="r" b="b"/>
            <a:pathLst>
              <a:path w="415541" h="276524">
                <a:moveTo>
                  <a:pt x="0" y="0"/>
                </a:moveTo>
                <a:lnTo>
                  <a:pt x="415542" y="0"/>
                </a:lnTo>
                <a:lnTo>
                  <a:pt x="415542" y="276523"/>
                </a:lnTo>
                <a:lnTo>
                  <a:pt x="0" y="27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0" name="Freeform 10"/>
          <p:cNvSpPr/>
          <p:nvPr/>
        </p:nvSpPr>
        <p:spPr>
          <a:xfrm>
            <a:off x="6750558" y="4727332"/>
            <a:ext cx="415541" cy="276524"/>
          </a:xfrm>
          <a:custGeom>
            <a:avLst/>
            <a:gdLst/>
            <a:ahLst/>
            <a:cxnLst/>
            <a:rect l="l" t="t" r="r" b="b"/>
            <a:pathLst>
              <a:path w="415541" h="276524">
                <a:moveTo>
                  <a:pt x="0" y="0"/>
                </a:moveTo>
                <a:lnTo>
                  <a:pt x="415542" y="0"/>
                </a:lnTo>
                <a:lnTo>
                  <a:pt x="415542" y="276524"/>
                </a:lnTo>
                <a:lnTo>
                  <a:pt x="0" y="2765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1" name="Freeform 11"/>
          <p:cNvSpPr/>
          <p:nvPr/>
        </p:nvSpPr>
        <p:spPr>
          <a:xfrm>
            <a:off x="6750558" y="5300792"/>
            <a:ext cx="415541" cy="276524"/>
          </a:xfrm>
          <a:custGeom>
            <a:avLst/>
            <a:gdLst/>
            <a:ahLst/>
            <a:cxnLst/>
            <a:rect l="l" t="t" r="r" b="b"/>
            <a:pathLst>
              <a:path w="415541" h="276524">
                <a:moveTo>
                  <a:pt x="0" y="0"/>
                </a:moveTo>
                <a:lnTo>
                  <a:pt x="415542" y="0"/>
                </a:lnTo>
                <a:lnTo>
                  <a:pt x="415542" y="276524"/>
                </a:lnTo>
                <a:lnTo>
                  <a:pt x="0" y="2765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288953" cy="10601584"/>
            <a:chOff x="0" y="0"/>
            <a:chExt cx="1656350" cy="2792187"/>
          </a:xfrm>
        </p:grpSpPr>
        <p:sp>
          <p:nvSpPr>
            <p:cNvPr id="3" name="Freeform 3"/>
            <p:cNvSpPr/>
            <p:nvPr/>
          </p:nvSpPr>
          <p:spPr>
            <a:xfrm>
              <a:off x="0" y="0"/>
              <a:ext cx="1656350" cy="2792187"/>
            </a:xfrm>
            <a:custGeom>
              <a:avLst/>
              <a:gdLst/>
              <a:ahLst/>
              <a:cxnLst/>
              <a:rect l="l" t="t" r="r" b="b"/>
              <a:pathLst>
                <a:path w="1656350" h="2792187">
                  <a:moveTo>
                    <a:pt x="0" y="0"/>
                  </a:moveTo>
                  <a:lnTo>
                    <a:pt x="1656350" y="0"/>
                  </a:lnTo>
                  <a:lnTo>
                    <a:pt x="1656350" y="2792187"/>
                  </a:lnTo>
                  <a:lnTo>
                    <a:pt x="0" y="2792187"/>
                  </a:lnTo>
                  <a:close/>
                </a:path>
              </a:pathLst>
            </a:custGeom>
            <a:solidFill>
              <a:srgbClr val="AAD7D4">
                <a:alpha val="55686"/>
              </a:srgbClr>
            </a:solidFill>
          </p:spPr>
          <p:txBody>
            <a:bodyPr/>
            <a:lstStyle/>
            <a:p>
              <a:endParaRPr lang="en-GB"/>
            </a:p>
          </p:txBody>
        </p:sp>
        <p:sp>
          <p:nvSpPr>
            <p:cNvPr id="4" name="TextBox 4"/>
            <p:cNvSpPr txBox="1"/>
            <p:nvPr/>
          </p:nvSpPr>
          <p:spPr>
            <a:xfrm>
              <a:off x="0" y="-38100"/>
              <a:ext cx="1656350" cy="283028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32163" y="4171540"/>
            <a:ext cx="5024628" cy="1943921"/>
            <a:chOff x="0" y="0"/>
            <a:chExt cx="1323359" cy="511979"/>
          </a:xfrm>
        </p:grpSpPr>
        <p:sp>
          <p:nvSpPr>
            <p:cNvPr id="6" name="Freeform 6"/>
            <p:cNvSpPr/>
            <p:nvPr/>
          </p:nvSpPr>
          <p:spPr>
            <a:xfrm>
              <a:off x="0" y="0"/>
              <a:ext cx="1323359" cy="511979"/>
            </a:xfrm>
            <a:custGeom>
              <a:avLst/>
              <a:gdLst/>
              <a:ahLst/>
              <a:cxnLst/>
              <a:rect l="l" t="t" r="r" b="b"/>
              <a:pathLst>
                <a:path w="1323359" h="511979">
                  <a:moveTo>
                    <a:pt x="78581" y="0"/>
                  </a:moveTo>
                  <a:lnTo>
                    <a:pt x="1244778" y="0"/>
                  </a:lnTo>
                  <a:cubicBezTo>
                    <a:pt x="1265619" y="0"/>
                    <a:pt x="1285606" y="8279"/>
                    <a:pt x="1300343" y="23016"/>
                  </a:cubicBezTo>
                  <a:cubicBezTo>
                    <a:pt x="1315080" y="37752"/>
                    <a:pt x="1323359" y="57740"/>
                    <a:pt x="1323359" y="78581"/>
                  </a:cubicBezTo>
                  <a:lnTo>
                    <a:pt x="1323359" y="433399"/>
                  </a:lnTo>
                  <a:cubicBezTo>
                    <a:pt x="1323359" y="454239"/>
                    <a:pt x="1315080" y="474227"/>
                    <a:pt x="1300343" y="488963"/>
                  </a:cubicBezTo>
                  <a:cubicBezTo>
                    <a:pt x="1285606" y="503700"/>
                    <a:pt x="1265619" y="511979"/>
                    <a:pt x="1244778" y="511979"/>
                  </a:cubicBezTo>
                  <a:lnTo>
                    <a:pt x="78581" y="511979"/>
                  </a:lnTo>
                  <a:cubicBezTo>
                    <a:pt x="57740" y="511979"/>
                    <a:pt x="37752" y="503700"/>
                    <a:pt x="23016" y="488963"/>
                  </a:cubicBezTo>
                  <a:cubicBezTo>
                    <a:pt x="8279" y="474227"/>
                    <a:pt x="0" y="454239"/>
                    <a:pt x="0" y="433399"/>
                  </a:cubicBezTo>
                  <a:lnTo>
                    <a:pt x="0" y="78581"/>
                  </a:lnTo>
                  <a:cubicBezTo>
                    <a:pt x="0" y="57740"/>
                    <a:pt x="8279" y="37752"/>
                    <a:pt x="23016" y="23016"/>
                  </a:cubicBezTo>
                  <a:cubicBezTo>
                    <a:pt x="37752" y="8279"/>
                    <a:pt x="57740" y="0"/>
                    <a:pt x="78581" y="0"/>
                  </a:cubicBezTo>
                  <a:close/>
                </a:path>
              </a:pathLst>
            </a:custGeom>
            <a:solidFill>
              <a:srgbClr val="AAD7D4"/>
            </a:solidFill>
          </p:spPr>
          <p:txBody>
            <a:bodyPr/>
            <a:lstStyle/>
            <a:p>
              <a:endParaRPr lang="en-GB"/>
            </a:p>
          </p:txBody>
        </p:sp>
        <p:sp>
          <p:nvSpPr>
            <p:cNvPr id="7" name="TextBox 7"/>
            <p:cNvSpPr txBox="1"/>
            <p:nvPr/>
          </p:nvSpPr>
          <p:spPr>
            <a:xfrm>
              <a:off x="0" y="-133350"/>
              <a:ext cx="1323359" cy="645329"/>
            </a:xfrm>
            <a:prstGeom prst="rect">
              <a:avLst/>
            </a:prstGeom>
          </p:spPr>
          <p:txBody>
            <a:bodyPr lIns="50800" tIns="50800" rIns="50800" bIns="50800" rtlCol="0" anchor="ctr"/>
            <a:lstStyle/>
            <a:p>
              <a:pPr algn="ctr">
                <a:lnSpc>
                  <a:spcPts val="9799"/>
                </a:lnSpc>
              </a:pPr>
              <a:r>
                <a:rPr lang="en-US" sz="6999">
                  <a:solidFill>
                    <a:srgbClr val="000000"/>
                  </a:solidFill>
                  <a:latin typeface="Quicksand"/>
                  <a:ea typeface="Quicksand"/>
                  <a:cs typeface="Quicksand"/>
                  <a:sym typeface="Quicksand"/>
                </a:rPr>
                <a:t>Impact</a:t>
              </a:r>
            </a:p>
          </p:txBody>
        </p:sp>
      </p:grpSp>
      <p:sp>
        <p:nvSpPr>
          <p:cNvPr id="8" name="TextBox 8"/>
          <p:cNvSpPr txBox="1"/>
          <p:nvPr/>
        </p:nvSpPr>
        <p:spPr>
          <a:xfrm>
            <a:off x="7326406" y="1914525"/>
            <a:ext cx="9932894" cy="6391275"/>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Quicksand Bold"/>
                <a:ea typeface="Quicksand Bold"/>
                <a:cs typeface="Quicksand Bold"/>
                <a:sym typeface="Quicksand Bold"/>
              </a:rPr>
              <a:t>Positive Outcomes Beyond the Setting</a:t>
            </a:r>
          </a:p>
          <a:p>
            <a:pPr algn="l">
              <a:lnSpc>
                <a:spcPts val="4200"/>
              </a:lnSpc>
              <a:spcBef>
                <a:spcPct val="0"/>
              </a:spcBef>
            </a:pPr>
            <a:endParaRPr lang="en-US" sz="3000" b="1">
              <a:solidFill>
                <a:srgbClr val="000000"/>
              </a:solidFill>
              <a:latin typeface="Quicksand Bold"/>
              <a:ea typeface="Quicksand Bold"/>
              <a:cs typeface="Quicksand Bold"/>
              <a:sym typeface="Quicksand Bold"/>
            </a:endParaRPr>
          </a:p>
          <a:p>
            <a:pPr algn="l">
              <a:lnSpc>
                <a:spcPts val="4200"/>
              </a:lnSpc>
              <a:spcBef>
                <a:spcPct val="0"/>
              </a:spcBef>
            </a:pPr>
            <a:r>
              <a:rPr lang="en-US" sz="3000">
                <a:solidFill>
                  <a:srgbClr val="000000"/>
                </a:solidFill>
                <a:latin typeface="Quicksand"/>
                <a:ea typeface="Quicksand"/>
                <a:cs typeface="Quicksand"/>
                <a:sym typeface="Quicksand"/>
              </a:rPr>
              <a:t>Feedback highlights:</a:t>
            </a:r>
          </a:p>
          <a:p>
            <a:pPr algn="l">
              <a:lnSpc>
                <a:spcPts val="4200"/>
              </a:lnSpc>
              <a:spcBef>
                <a:spcPct val="0"/>
              </a:spcBef>
            </a:pPr>
            <a:endParaRPr lang="en-US" sz="3000">
              <a:solidFill>
                <a:srgbClr val="000000"/>
              </a:solidFill>
              <a:latin typeface="Quicksand"/>
              <a:ea typeface="Quicksand"/>
              <a:cs typeface="Quicksand"/>
              <a:sym typeface="Quicksand"/>
            </a:endParaRPr>
          </a:p>
          <a:p>
            <a:pPr algn="l">
              <a:lnSpc>
                <a:spcPts val="4200"/>
              </a:lnSpc>
            </a:pPr>
            <a:r>
              <a:rPr lang="en-US" sz="3000">
                <a:solidFill>
                  <a:srgbClr val="000000"/>
                </a:solidFill>
                <a:latin typeface="Quicksand"/>
                <a:ea typeface="Quicksand"/>
                <a:cs typeface="Quicksand"/>
                <a:sym typeface="Quicksand"/>
              </a:rPr>
              <a:t>Skills transferring into home and community life</a:t>
            </a:r>
          </a:p>
          <a:p>
            <a:pPr algn="l">
              <a:lnSpc>
                <a:spcPts val="4200"/>
              </a:lnSpc>
            </a:pPr>
            <a:r>
              <a:rPr lang="en-US" sz="3000">
                <a:solidFill>
                  <a:srgbClr val="000000"/>
                </a:solidFill>
                <a:latin typeface="Quicksand"/>
                <a:ea typeface="Quicksand"/>
                <a:cs typeface="Quicksand"/>
                <a:sym typeface="Quicksand"/>
              </a:rPr>
              <a:t>Improved confidence, communication, and behaviour</a:t>
            </a:r>
          </a:p>
          <a:p>
            <a:pPr algn="l">
              <a:lnSpc>
                <a:spcPts val="4200"/>
              </a:lnSpc>
            </a:pPr>
            <a:r>
              <a:rPr lang="en-US" sz="3000">
                <a:solidFill>
                  <a:srgbClr val="000000"/>
                </a:solidFill>
                <a:latin typeface="Quicksand"/>
                <a:ea typeface="Quicksand"/>
                <a:cs typeface="Quicksand"/>
                <a:sym typeface="Quicksand"/>
              </a:rPr>
              <a:t>Reduced family stress through reassurance and respite</a:t>
            </a:r>
          </a:p>
          <a:p>
            <a:pPr algn="l">
              <a:lnSpc>
                <a:spcPts val="4200"/>
              </a:lnSpc>
            </a:pPr>
            <a:r>
              <a:rPr lang="en-US" sz="3000">
                <a:solidFill>
                  <a:srgbClr val="000000"/>
                </a:solidFill>
                <a:latin typeface="Quicksand"/>
                <a:ea typeface="Quicksand"/>
                <a:cs typeface="Quicksand"/>
                <a:sym typeface="Quicksand"/>
              </a:rPr>
              <a:t>Stronger community links </a:t>
            </a:r>
          </a:p>
          <a:p>
            <a:pPr algn="l">
              <a:lnSpc>
                <a:spcPts val="4200"/>
              </a:lnSpc>
            </a:pPr>
            <a:endParaRPr lang="en-US" sz="3000">
              <a:solidFill>
                <a:srgbClr val="000000"/>
              </a:solidFill>
              <a:latin typeface="Quicksand"/>
              <a:ea typeface="Quicksand"/>
              <a:cs typeface="Quicksand"/>
              <a:sym typeface="Quicksand"/>
            </a:endParaRPr>
          </a:p>
          <a:p>
            <a:pPr algn="l">
              <a:lnSpc>
                <a:spcPts val="4200"/>
              </a:lnSpc>
            </a:pPr>
            <a:r>
              <a:rPr lang="en-US" sz="3000">
                <a:solidFill>
                  <a:srgbClr val="000000"/>
                </a:solidFill>
                <a:latin typeface="Quicksand"/>
                <a:ea typeface="Quicksand"/>
                <a:cs typeface="Quicksand"/>
                <a:sym typeface="Quicksand"/>
              </a:rPr>
              <a:t>This shows Sapphire delivers real-world impact, not just activity-based provision.</a:t>
            </a:r>
          </a:p>
          <a:p>
            <a:pPr algn="l">
              <a:lnSpc>
                <a:spcPts val="4200"/>
              </a:lnSpc>
              <a:spcBef>
                <a:spcPct val="0"/>
              </a:spcBef>
            </a:pPr>
            <a:endParaRPr lang="en-US" sz="3000">
              <a:solidFill>
                <a:srgbClr val="000000"/>
              </a:solidFill>
              <a:latin typeface="Quicksand"/>
              <a:ea typeface="Quicksand"/>
              <a:cs typeface="Quicksand"/>
              <a:sym typeface="Quicksand"/>
            </a:endParaRPr>
          </a:p>
        </p:txBody>
      </p:sp>
      <p:sp>
        <p:nvSpPr>
          <p:cNvPr id="9" name="Freeform 9"/>
          <p:cNvSpPr/>
          <p:nvPr/>
        </p:nvSpPr>
        <p:spPr>
          <a:xfrm>
            <a:off x="6750558" y="4171540"/>
            <a:ext cx="415541" cy="276524"/>
          </a:xfrm>
          <a:custGeom>
            <a:avLst/>
            <a:gdLst/>
            <a:ahLst/>
            <a:cxnLst/>
            <a:rect l="l" t="t" r="r" b="b"/>
            <a:pathLst>
              <a:path w="415541" h="276524">
                <a:moveTo>
                  <a:pt x="0" y="0"/>
                </a:moveTo>
                <a:lnTo>
                  <a:pt x="415542" y="0"/>
                </a:lnTo>
                <a:lnTo>
                  <a:pt x="415542" y="276523"/>
                </a:lnTo>
                <a:lnTo>
                  <a:pt x="0" y="27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0" name="Freeform 10"/>
          <p:cNvSpPr/>
          <p:nvPr/>
        </p:nvSpPr>
        <p:spPr>
          <a:xfrm>
            <a:off x="6750558" y="4727332"/>
            <a:ext cx="415541" cy="276524"/>
          </a:xfrm>
          <a:custGeom>
            <a:avLst/>
            <a:gdLst/>
            <a:ahLst/>
            <a:cxnLst/>
            <a:rect l="l" t="t" r="r" b="b"/>
            <a:pathLst>
              <a:path w="415541" h="276524">
                <a:moveTo>
                  <a:pt x="0" y="0"/>
                </a:moveTo>
                <a:lnTo>
                  <a:pt x="415542" y="0"/>
                </a:lnTo>
                <a:lnTo>
                  <a:pt x="415542" y="276524"/>
                </a:lnTo>
                <a:lnTo>
                  <a:pt x="0" y="2765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1" name="Freeform 11"/>
          <p:cNvSpPr/>
          <p:nvPr/>
        </p:nvSpPr>
        <p:spPr>
          <a:xfrm>
            <a:off x="6750558" y="5300792"/>
            <a:ext cx="415541" cy="276524"/>
          </a:xfrm>
          <a:custGeom>
            <a:avLst/>
            <a:gdLst/>
            <a:ahLst/>
            <a:cxnLst/>
            <a:rect l="l" t="t" r="r" b="b"/>
            <a:pathLst>
              <a:path w="415541" h="276524">
                <a:moveTo>
                  <a:pt x="0" y="0"/>
                </a:moveTo>
                <a:lnTo>
                  <a:pt x="415542" y="0"/>
                </a:lnTo>
                <a:lnTo>
                  <a:pt x="415542" y="276524"/>
                </a:lnTo>
                <a:lnTo>
                  <a:pt x="0" y="2765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2" name="Freeform 12"/>
          <p:cNvSpPr/>
          <p:nvPr/>
        </p:nvSpPr>
        <p:spPr>
          <a:xfrm>
            <a:off x="6750558" y="5838937"/>
            <a:ext cx="415541" cy="276524"/>
          </a:xfrm>
          <a:custGeom>
            <a:avLst/>
            <a:gdLst/>
            <a:ahLst/>
            <a:cxnLst/>
            <a:rect l="l" t="t" r="r" b="b"/>
            <a:pathLst>
              <a:path w="415541" h="276524">
                <a:moveTo>
                  <a:pt x="0" y="0"/>
                </a:moveTo>
                <a:lnTo>
                  <a:pt x="415542" y="0"/>
                </a:lnTo>
                <a:lnTo>
                  <a:pt x="415542" y="276523"/>
                </a:lnTo>
                <a:lnTo>
                  <a:pt x="0" y="27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454365" cy="10601584"/>
            <a:chOff x="0" y="0"/>
            <a:chExt cx="1963290" cy="2792187"/>
          </a:xfrm>
        </p:grpSpPr>
        <p:sp>
          <p:nvSpPr>
            <p:cNvPr id="3" name="Freeform 3"/>
            <p:cNvSpPr/>
            <p:nvPr/>
          </p:nvSpPr>
          <p:spPr>
            <a:xfrm>
              <a:off x="0" y="0"/>
              <a:ext cx="1963290" cy="2792187"/>
            </a:xfrm>
            <a:custGeom>
              <a:avLst/>
              <a:gdLst/>
              <a:ahLst/>
              <a:cxnLst/>
              <a:rect l="l" t="t" r="r" b="b"/>
              <a:pathLst>
                <a:path w="1963290" h="2792187">
                  <a:moveTo>
                    <a:pt x="0" y="0"/>
                  </a:moveTo>
                  <a:lnTo>
                    <a:pt x="1963290" y="0"/>
                  </a:lnTo>
                  <a:lnTo>
                    <a:pt x="1963290" y="2792187"/>
                  </a:lnTo>
                  <a:lnTo>
                    <a:pt x="0" y="2792187"/>
                  </a:lnTo>
                  <a:close/>
                </a:path>
              </a:pathLst>
            </a:custGeom>
            <a:solidFill>
              <a:srgbClr val="AAD7D4">
                <a:alpha val="55686"/>
              </a:srgbClr>
            </a:solidFill>
          </p:spPr>
          <p:txBody>
            <a:bodyPr/>
            <a:lstStyle/>
            <a:p>
              <a:endParaRPr lang="en-GB"/>
            </a:p>
          </p:txBody>
        </p:sp>
        <p:sp>
          <p:nvSpPr>
            <p:cNvPr id="4" name="TextBox 4"/>
            <p:cNvSpPr txBox="1"/>
            <p:nvPr/>
          </p:nvSpPr>
          <p:spPr>
            <a:xfrm>
              <a:off x="0" y="-38100"/>
              <a:ext cx="1963290" cy="283028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972739" y="1468074"/>
            <a:ext cx="9677184" cy="7911267"/>
            <a:chOff x="0" y="0"/>
            <a:chExt cx="2548723" cy="2083626"/>
          </a:xfrm>
        </p:grpSpPr>
        <p:sp>
          <p:nvSpPr>
            <p:cNvPr id="6" name="Freeform 6"/>
            <p:cNvSpPr/>
            <p:nvPr/>
          </p:nvSpPr>
          <p:spPr>
            <a:xfrm>
              <a:off x="0" y="0"/>
              <a:ext cx="2548723" cy="2083626"/>
            </a:xfrm>
            <a:custGeom>
              <a:avLst/>
              <a:gdLst/>
              <a:ahLst/>
              <a:cxnLst/>
              <a:rect l="l" t="t" r="r" b="b"/>
              <a:pathLst>
                <a:path w="2548723" h="2083626">
                  <a:moveTo>
                    <a:pt x="40801" y="0"/>
                  </a:moveTo>
                  <a:lnTo>
                    <a:pt x="2507923" y="0"/>
                  </a:lnTo>
                  <a:cubicBezTo>
                    <a:pt x="2518744" y="0"/>
                    <a:pt x="2529122" y="4299"/>
                    <a:pt x="2536773" y="11950"/>
                  </a:cubicBezTo>
                  <a:cubicBezTo>
                    <a:pt x="2544425" y="19602"/>
                    <a:pt x="2548723" y="29980"/>
                    <a:pt x="2548723" y="40801"/>
                  </a:cubicBezTo>
                  <a:lnTo>
                    <a:pt x="2548723" y="2042825"/>
                  </a:lnTo>
                  <a:cubicBezTo>
                    <a:pt x="2548723" y="2065359"/>
                    <a:pt x="2530456" y="2083626"/>
                    <a:pt x="2507923" y="2083626"/>
                  </a:cubicBezTo>
                  <a:lnTo>
                    <a:pt x="40801" y="2083626"/>
                  </a:lnTo>
                  <a:cubicBezTo>
                    <a:pt x="18267" y="2083626"/>
                    <a:pt x="0" y="2065359"/>
                    <a:pt x="0" y="2042825"/>
                  </a:cubicBezTo>
                  <a:lnTo>
                    <a:pt x="0" y="40801"/>
                  </a:lnTo>
                  <a:cubicBezTo>
                    <a:pt x="0" y="18267"/>
                    <a:pt x="18267" y="0"/>
                    <a:pt x="40801" y="0"/>
                  </a:cubicBezTo>
                  <a:close/>
                </a:path>
              </a:pathLst>
            </a:custGeom>
            <a:solidFill>
              <a:srgbClr val="AAD7D4"/>
            </a:solidFill>
          </p:spPr>
          <p:txBody>
            <a:bodyPr/>
            <a:lstStyle/>
            <a:p>
              <a:endParaRPr lang="en-GB"/>
            </a:p>
          </p:txBody>
        </p:sp>
        <p:sp>
          <p:nvSpPr>
            <p:cNvPr id="7" name="TextBox 7"/>
            <p:cNvSpPr txBox="1"/>
            <p:nvPr/>
          </p:nvSpPr>
          <p:spPr>
            <a:xfrm>
              <a:off x="0" y="-266700"/>
              <a:ext cx="2548723" cy="2350326"/>
            </a:xfrm>
            <a:prstGeom prst="rect">
              <a:avLst/>
            </a:prstGeom>
          </p:spPr>
          <p:txBody>
            <a:bodyPr lIns="50800" tIns="50800" rIns="50800" bIns="50800" rtlCol="0" anchor="ctr"/>
            <a:lstStyle/>
            <a:p>
              <a:pPr algn="ctr">
                <a:lnSpc>
                  <a:spcPts val="9799"/>
                </a:lnSpc>
              </a:pPr>
              <a:endParaRPr/>
            </a:p>
          </p:txBody>
        </p:sp>
      </p:grpSp>
      <p:sp>
        <p:nvSpPr>
          <p:cNvPr id="8" name="TextBox 8"/>
          <p:cNvSpPr txBox="1"/>
          <p:nvPr/>
        </p:nvSpPr>
        <p:spPr>
          <a:xfrm>
            <a:off x="8363362" y="1777973"/>
            <a:ext cx="8895938" cy="7727950"/>
          </a:xfrm>
          <a:prstGeom prst="rect">
            <a:avLst/>
          </a:prstGeom>
        </p:spPr>
        <p:txBody>
          <a:bodyPr lIns="0" tIns="0" rIns="0" bIns="0" rtlCol="0" anchor="t">
            <a:spAutoFit/>
          </a:bodyPr>
          <a:lstStyle/>
          <a:p>
            <a:pPr algn="l">
              <a:lnSpc>
                <a:spcPts val="5599"/>
              </a:lnSpc>
            </a:pPr>
            <a:r>
              <a:rPr lang="en-US" sz="3999" spc="-327">
                <a:solidFill>
                  <a:srgbClr val="1800AD"/>
                </a:solidFill>
                <a:latin typeface="Quicksand"/>
                <a:ea typeface="Quicksand"/>
                <a:cs typeface="Quicksand"/>
                <a:sym typeface="Quicksand"/>
              </a:rPr>
              <a:t>“DEFINITION: </a:t>
            </a:r>
          </a:p>
          <a:p>
            <a:pPr algn="l">
              <a:lnSpc>
                <a:spcPts val="5599"/>
              </a:lnSpc>
            </a:pPr>
            <a:endParaRPr lang="en-US" sz="3999" spc="-327">
              <a:solidFill>
                <a:srgbClr val="1800AD"/>
              </a:solidFill>
              <a:latin typeface="Quicksand"/>
              <a:ea typeface="Quicksand"/>
              <a:cs typeface="Quicksand"/>
              <a:sym typeface="Quicksand"/>
            </a:endParaRPr>
          </a:p>
          <a:p>
            <a:pPr algn="ctr">
              <a:lnSpc>
                <a:spcPts val="5599"/>
              </a:lnSpc>
            </a:pPr>
            <a:r>
              <a:rPr lang="en-US" sz="3999" spc="-327">
                <a:solidFill>
                  <a:srgbClr val="1800AD"/>
                </a:solidFill>
                <a:latin typeface="Quicksand"/>
                <a:ea typeface="Quicksand"/>
                <a:cs typeface="Quicksand"/>
                <a:sym typeface="Quicksand"/>
              </a:rPr>
              <a:t>Sapphire Partnership - providing the greatest variety of activities and opportunities available, constantly seeking out and evaluating new possibilities, combined with practical life skills training, health &amp; wellbeing, interpersonal skills and communication mentoring, and constant support for parents</a:t>
            </a:r>
          </a:p>
          <a:p>
            <a:pPr algn="ctr">
              <a:lnSpc>
                <a:spcPts val="5599"/>
              </a:lnSpc>
            </a:pPr>
            <a:r>
              <a:rPr lang="en-US" sz="3999" spc="-327">
                <a:solidFill>
                  <a:srgbClr val="1800AD"/>
                </a:solidFill>
                <a:latin typeface="Quicksand"/>
                <a:ea typeface="Quicksand"/>
                <a:cs typeface="Quicksand"/>
                <a:sym typeface="Quicksand"/>
              </a:rPr>
              <a:t> </a:t>
            </a:r>
            <a:r>
              <a:rPr lang="en-US" sz="3999" b="1" spc="-327">
                <a:solidFill>
                  <a:srgbClr val="1800AD"/>
                </a:solidFill>
                <a:latin typeface="Quicksand Bold"/>
                <a:ea typeface="Quicksand Bold"/>
                <a:cs typeface="Quicksand Bold"/>
                <a:sym typeface="Quicksand Bold"/>
              </a:rPr>
              <a:t>…what would we all do without you?!”</a:t>
            </a:r>
          </a:p>
          <a:p>
            <a:pPr algn="ctr">
              <a:lnSpc>
                <a:spcPts val="5599"/>
              </a:lnSpc>
              <a:spcBef>
                <a:spcPct val="0"/>
              </a:spcBef>
            </a:pPr>
            <a:endParaRPr lang="en-US" sz="3999" b="1" spc="-327">
              <a:solidFill>
                <a:srgbClr val="1800AD"/>
              </a:solidFill>
              <a:latin typeface="Quicksand Bold"/>
              <a:ea typeface="Quicksand Bold"/>
              <a:cs typeface="Quicksand Bold"/>
              <a:sym typeface="Quicksand Bold"/>
            </a:endParaRPr>
          </a:p>
        </p:txBody>
      </p:sp>
      <p:sp>
        <p:nvSpPr>
          <p:cNvPr id="9" name="Freeform 9"/>
          <p:cNvSpPr/>
          <p:nvPr/>
        </p:nvSpPr>
        <p:spPr>
          <a:xfrm>
            <a:off x="321516" y="1737834"/>
            <a:ext cx="6811332" cy="6811332"/>
          </a:xfrm>
          <a:custGeom>
            <a:avLst/>
            <a:gdLst/>
            <a:ahLst/>
            <a:cxnLst/>
            <a:rect l="l" t="t" r="r" b="b"/>
            <a:pathLst>
              <a:path w="6811332" h="6811332">
                <a:moveTo>
                  <a:pt x="0" y="0"/>
                </a:moveTo>
                <a:lnTo>
                  <a:pt x="6811333" y="0"/>
                </a:lnTo>
                <a:lnTo>
                  <a:pt x="6811333" y="6811332"/>
                </a:lnTo>
                <a:lnTo>
                  <a:pt x="0" y="6811332"/>
                </a:lnTo>
                <a:lnTo>
                  <a:pt x="0" y="0"/>
                </a:lnTo>
                <a:close/>
              </a:path>
            </a:pathLst>
          </a:custGeom>
          <a:blipFill>
            <a:blip r:embed="rId2"/>
            <a:stretch>
              <a:fillRect/>
            </a:stretch>
          </a:blipFill>
        </p:spPr>
        <p:txBody>
          <a:bodyPr/>
          <a:lstStyle/>
          <a:p>
            <a:endParaRPr lang="en-GB"/>
          </a:p>
        </p:txBody>
      </p:sp>
      <p:sp>
        <p:nvSpPr>
          <p:cNvPr id="10" name="TextBox 10"/>
          <p:cNvSpPr txBox="1"/>
          <p:nvPr/>
        </p:nvSpPr>
        <p:spPr>
          <a:xfrm>
            <a:off x="8363362" y="507446"/>
            <a:ext cx="8895938" cy="679450"/>
          </a:xfrm>
          <a:prstGeom prst="rect">
            <a:avLst/>
          </a:prstGeom>
        </p:spPr>
        <p:txBody>
          <a:bodyPr lIns="0" tIns="0" rIns="0" bIns="0" rtlCol="0" anchor="t">
            <a:spAutoFit/>
          </a:bodyPr>
          <a:lstStyle/>
          <a:p>
            <a:pPr algn="ctr">
              <a:lnSpc>
                <a:spcPts val="5599"/>
              </a:lnSpc>
              <a:spcBef>
                <a:spcPct val="0"/>
              </a:spcBef>
            </a:pPr>
            <a:r>
              <a:rPr lang="en-US" sz="3999">
                <a:solidFill>
                  <a:srgbClr val="1800AD"/>
                </a:solidFill>
                <a:latin typeface="Quicksand"/>
                <a:ea typeface="Quicksand"/>
                <a:cs typeface="Quicksand"/>
                <a:sym typeface="Quicksand"/>
              </a:rPr>
              <a:t>An email from a parent...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AD7D4"/>
        </a:solidFill>
        <a:effectLst/>
      </p:bgPr>
    </p:bg>
    <p:spTree>
      <p:nvGrpSpPr>
        <p:cNvPr id="1" name=""/>
        <p:cNvGrpSpPr/>
        <p:nvPr/>
      </p:nvGrpSpPr>
      <p:grpSpPr>
        <a:xfrm>
          <a:off x="0" y="0"/>
          <a:ext cx="0" cy="0"/>
          <a:chOff x="0" y="0"/>
          <a:chExt cx="0" cy="0"/>
        </a:xfrm>
      </p:grpSpPr>
      <p:sp>
        <p:nvSpPr>
          <p:cNvPr id="2" name="TextBox 2"/>
          <p:cNvSpPr txBox="1"/>
          <p:nvPr/>
        </p:nvSpPr>
        <p:spPr>
          <a:xfrm>
            <a:off x="3182017" y="3400568"/>
            <a:ext cx="11923966" cy="2888952"/>
          </a:xfrm>
          <a:prstGeom prst="rect">
            <a:avLst/>
          </a:prstGeom>
        </p:spPr>
        <p:txBody>
          <a:bodyPr lIns="0" tIns="0" rIns="0" bIns="0" rtlCol="0" anchor="t">
            <a:spAutoFit/>
          </a:bodyPr>
          <a:lstStyle/>
          <a:p>
            <a:pPr algn="ctr">
              <a:lnSpc>
                <a:spcPts val="10460"/>
              </a:lnSpc>
            </a:pPr>
            <a:r>
              <a:rPr lang="en-US" sz="12023" b="1">
                <a:solidFill>
                  <a:srgbClr val="1800AD"/>
                </a:solidFill>
                <a:latin typeface="Poppins Bold"/>
                <a:ea typeface="Poppins Bold"/>
                <a:cs typeface="Poppins Bold"/>
                <a:sym typeface="Poppins Bold"/>
              </a:rPr>
              <a:t>Thank you very much!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454365" cy="10601584"/>
            <a:chOff x="0" y="0"/>
            <a:chExt cx="1963290" cy="2792187"/>
          </a:xfrm>
        </p:grpSpPr>
        <p:sp>
          <p:nvSpPr>
            <p:cNvPr id="3" name="Freeform 3"/>
            <p:cNvSpPr/>
            <p:nvPr/>
          </p:nvSpPr>
          <p:spPr>
            <a:xfrm>
              <a:off x="0" y="0"/>
              <a:ext cx="1963290" cy="2792187"/>
            </a:xfrm>
            <a:custGeom>
              <a:avLst/>
              <a:gdLst/>
              <a:ahLst/>
              <a:cxnLst/>
              <a:rect l="l" t="t" r="r" b="b"/>
              <a:pathLst>
                <a:path w="1963290" h="2792187">
                  <a:moveTo>
                    <a:pt x="0" y="0"/>
                  </a:moveTo>
                  <a:lnTo>
                    <a:pt x="1963290" y="0"/>
                  </a:lnTo>
                  <a:lnTo>
                    <a:pt x="1963290" y="2792187"/>
                  </a:lnTo>
                  <a:lnTo>
                    <a:pt x="0" y="2792187"/>
                  </a:lnTo>
                  <a:close/>
                </a:path>
              </a:pathLst>
            </a:custGeom>
            <a:solidFill>
              <a:srgbClr val="AAD7D4">
                <a:alpha val="55686"/>
              </a:srgbClr>
            </a:solidFill>
          </p:spPr>
          <p:txBody>
            <a:bodyPr/>
            <a:lstStyle/>
            <a:p>
              <a:endParaRPr lang="en-GB"/>
            </a:p>
          </p:txBody>
        </p:sp>
        <p:sp>
          <p:nvSpPr>
            <p:cNvPr id="4" name="TextBox 4"/>
            <p:cNvSpPr txBox="1"/>
            <p:nvPr/>
          </p:nvSpPr>
          <p:spPr>
            <a:xfrm>
              <a:off x="0" y="-38100"/>
              <a:ext cx="1963290" cy="2830287"/>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76534" y="434849"/>
            <a:ext cx="6901298" cy="905827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Quicksand"/>
                <a:ea typeface="Quicksand"/>
                <a:cs typeface="Quicksand"/>
                <a:sym typeface="Quicksand"/>
              </a:rPr>
              <a:t>We emailed all parents and carers the following...</a:t>
            </a:r>
          </a:p>
          <a:p>
            <a:pPr algn="ctr">
              <a:lnSpc>
                <a:spcPts val="4200"/>
              </a:lnSpc>
              <a:spcBef>
                <a:spcPct val="0"/>
              </a:spcBef>
            </a:pPr>
            <a:endParaRPr lang="en-US" sz="3000">
              <a:solidFill>
                <a:srgbClr val="000000"/>
              </a:solidFill>
              <a:latin typeface="Quicksand"/>
              <a:ea typeface="Quicksand"/>
              <a:cs typeface="Quicksand"/>
              <a:sym typeface="Quicksand"/>
            </a:endParaRPr>
          </a:p>
          <a:p>
            <a:pPr algn="ctr">
              <a:lnSpc>
                <a:spcPts val="4200"/>
              </a:lnSpc>
              <a:spcBef>
                <a:spcPct val="0"/>
              </a:spcBef>
            </a:pPr>
            <a:r>
              <a:rPr lang="en-US" sz="3000">
                <a:solidFill>
                  <a:srgbClr val="000000"/>
                </a:solidFill>
                <a:latin typeface="Quicksand"/>
                <a:ea typeface="Quicksand"/>
                <a:cs typeface="Quicksand"/>
                <a:sym typeface="Quicksand"/>
              </a:rPr>
              <a:t>“As part of our continuous service improvement and ensuring we are still meeting the needs of the young adults who attend Sapphire, the Board of Trustees have asked if we can gather your views on the service we provide.</a:t>
            </a:r>
          </a:p>
          <a:p>
            <a:pPr algn="ctr">
              <a:lnSpc>
                <a:spcPts val="4200"/>
              </a:lnSpc>
              <a:spcBef>
                <a:spcPct val="0"/>
              </a:spcBef>
            </a:pPr>
            <a:r>
              <a:rPr lang="en-US" sz="3000">
                <a:solidFill>
                  <a:srgbClr val="000000"/>
                </a:solidFill>
                <a:latin typeface="Quicksand"/>
                <a:ea typeface="Quicksand"/>
                <a:cs typeface="Quicksand"/>
                <a:sym typeface="Quicksand"/>
              </a:rPr>
              <a:t>Please reply with any feedback you may have from your perspective that would be helpful”</a:t>
            </a:r>
          </a:p>
          <a:p>
            <a:pPr algn="ctr">
              <a:lnSpc>
                <a:spcPts val="4200"/>
              </a:lnSpc>
              <a:spcBef>
                <a:spcPct val="0"/>
              </a:spcBef>
            </a:pPr>
            <a:endParaRPr lang="en-US" sz="3000">
              <a:solidFill>
                <a:srgbClr val="000000"/>
              </a:solidFill>
              <a:latin typeface="Quicksand"/>
              <a:ea typeface="Quicksand"/>
              <a:cs typeface="Quicksand"/>
              <a:sym typeface="Quicksand"/>
            </a:endParaRPr>
          </a:p>
          <a:p>
            <a:pPr algn="ctr">
              <a:lnSpc>
                <a:spcPts val="4200"/>
              </a:lnSpc>
              <a:spcBef>
                <a:spcPct val="0"/>
              </a:spcBef>
            </a:pPr>
            <a:r>
              <a:rPr lang="en-US" sz="3000">
                <a:solidFill>
                  <a:srgbClr val="000000"/>
                </a:solidFill>
                <a:latin typeface="Quicksand"/>
                <a:ea typeface="Quicksand"/>
                <a:cs typeface="Quicksand"/>
                <a:sym typeface="Quicksand"/>
              </a:rPr>
              <a:t>Out of 31 emails sent, we received 14 replies of feedback</a:t>
            </a:r>
          </a:p>
          <a:p>
            <a:pPr algn="ctr">
              <a:lnSpc>
                <a:spcPts val="4200"/>
              </a:lnSpc>
              <a:spcBef>
                <a:spcPct val="0"/>
              </a:spcBef>
            </a:pPr>
            <a:endParaRPr lang="en-US" sz="3000">
              <a:solidFill>
                <a:srgbClr val="000000"/>
              </a:solidFill>
              <a:latin typeface="Quicksand"/>
              <a:ea typeface="Quicksand"/>
              <a:cs typeface="Quicksand"/>
              <a:sym typeface="Quicksand"/>
            </a:endParaRPr>
          </a:p>
          <a:p>
            <a:pPr algn="ctr">
              <a:lnSpc>
                <a:spcPts val="4200"/>
              </a:lnSpc>
              <a:spcBef>
                <a:spcPct val="0"/>
              </a:spcBef>
            </a:pPr>
            <a:r>
              <a:rPr lang="en-US" sz="3000">
                <a:solidFill>
                  <a:srgbClr val="000000"/>
                </a:solidFill>
                <a:latin typeface="Quicksand"/>
                <a:ea typeface="Quicksand"/>
                <a:cs typeface="Quicksand"/>
                <a:sym typeface="Quicksand"/>
              </a:rPr>
              <a:t>100% of the replies were positive </a:t>
            </a:r>
          </a:p>
        </p:txBody>
      </p:sp>
      <p:pic>
        <p:nvPicPr>
          <p:cNvPr id="6" name="Picture 6"/>
          <p:cNvPicPr>
            <a:picLocks noChangeAspect="1"/>
          </p:cNvPicPr>
          <p:nvPr/>
        </p:nvPicPr>
        <p:blipFill>
          <a:blip r:embed="rId2"/>
          <a:stretch>
            <a:fillRect/>
          </a:stretch>
        </p:blipFill>
        <p:spPr>
          <a:xfrm>
            <a:off x="6166638" y="-390390"/>
            <a:ext cx="13686094" cy="100822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6862393" cy="2532398"/>
            <a:chOff x="0" y="0"/>
            <a:chExt cx="1807379" cy="666969"/>
          </a:xfrm>
        </p:grpSpPr>
        <p:sp>
          <p:nvSpPr>
            <p:cNvPr id="3" name="Freeform 3"/>
            <p:cNvSpPr/>
            <p:nvPr/>
          </p:nvSpPr>
          <p:spPr>
            <a:xfrm>
              <a:off x="0" y="0"/>
              <a:ext cx="1807379" cy="666969"/>
            </a:xfrm>
            <a:custGeom>
              <a:avLst/>
              <a:gdLst/>
              <a:ahLst/>
              <a:cxnLst/>
              <a:rect l="l" t="t" r="r" b="b"/>
              <a:pathLst>
                <a:path w="1807379" h="666969">
                  <a:moveTo>
                    <a:pt x="57536" y="0"/>
                  </a:moveTo>
                  <a:lnTo>
                    <a:pt x="1749843" y="0"/>
                  </a:lnTo>
                  <a:cubicBezTo>
                    <a:pt x="1781619" y="0"/>
                    <a:pt x="1807379" y="25760"/>
                    <a:pt x="1807379" y="57536"/>
                  </a:cubicBezTo>
                  <a:lnTo>
                    <a:pt x="1807379" y="609433"/>
                  </a:lnTo>
                  <a:cubicBezTo>
                    <a:pt x="1807379" y="624692"/>
                    <a:pt x="1801317" y="639327"/>
                    <a:pt x="1790527" y="650117"/>
                  </a:cubicBezTo>
                  <a:cubicBezTo>
                    <a:pt x="1779737" y="660907"/>
                    <a:pt x="1765102" y="666969"/>
                    <a:pt x="1749843" y="666969"/>
                  </a:cubicBezTo>
                  <a:lnTo>
                    <a:pt x="57536" y="666969"/>
                  </a:lnTo>
                  <a:cubicBezTo>
                    <a:pt x="42277" y="666969"/>
                    <a:pt x="27642" y="660907"/>
                    <a:pt x="16852" y="650117"/>
                  </a:cubicBezTo>
                  <a:cubicBezTo>
                    <a:pt x="6062" y="639327"/>
                    <a:pt x="0" y="624692"/>
                    <a:pt x="0" y="609433"/>
                  </a:cubicBezTo>
                  <a:lnTo>
                    <a:pt x="0" y="57536"/>
                  </a:lnTo>
                  <a:cubicBezTo>
                    <a:pt x="0" y="42277"/>
                    <a:pt x="6062" y="27642"/>
                    <a:pt x="16852" y="16852"/>
                  </a:cubicBezTo>
                  <a:cubicBezTo>
                    <a:pt x="27642" y="6062"/>
                    <a:pt x="42277" y="0"/>
                    <a:pt x="57536" y="0"/>
                  </a:cubicBezTo>
                  <a:close/>
                </a:path>
              </a:pathLst>
            </a:custGeom>
            <a:solidFill>
              <a:srgbClr val="AAD7D4"/>
            </a:solidFill>
          </p:spPr>
          <p:txBody>
            <a:bodyPr/>
            <a:lstStyle/>
            <a:p>
              <a:endParaRPr lang="en-GB"/>
            </a:p>
          </p:txBody>
        </p:sp>
        <p:sp>
          <p:nvSpPr>
            <p:cNvPr id="4" name="TextBox 4"/>
            <p:cNvSpPr txBox="1"/>
            <p:nvPr/>
          </p:nvSpPr>
          <p:spPr>
            <a:xfrm>
              <a:off x="0" y="-38100"/>
              <a:ext cx="1807379" cy="70506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355841">
            <a:off x="8523836" y="348730"/>
            <a:ext cx="10263603" cy="10380382"/>
          </a:xfrm>
          <a:custGeom>
            <a:avLst/>
            <a:gdLst/>
            <a:ahLst/>
            <a:cxnLst/>
            <a:rect l="l" t="t" r="r" b="b"/>
            <a:pathLst>
              <a:path w="10263603" h="10380382">
                <a:moveTo>
                  <a:pt x="0" y="0"/>
                </a:moveTo>
                <a:lnTo>
                  <a:pt x="10263603" y="0"/>
                </a:lnTo>
                <a:lnTo>
                  <a:pt x="10263603" y="10380382"/>
                </a:lnTo>
                <a:lnTo>
                  <a:pt x="0" y="103803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2297356" y="1538718"/>
            <a:ext cx="8537476" cy="1398061"/>
          </a:xfrm>
          <a:prstGeom prst="rect">
            <a:avLst/>
          </a:prstGeom>
        </p:spPr>
        <p:txBody>
          <a:bodyPr lIns="0" tIns="0" rIns="0" bIns="0" rtlCol="0" anchor="t">
            <a:spAutoFit/>
          </a:bodyPr>
          <a:lstStyle/>
          <a:p>
            <a:pPr algn="l">
              <a:lnSpc>
                <a:spcPts val="9658"/>
              </a:lnSpc>
            </a:pPr>
            <a:r>
              <a:rPr lang="en-US" sz="8472">
                <a:solidFill>
                  <a:srgbClr val="1800AD"/>
                </a:solidFill>
                <a:latin typeface="Syntax"/>
                <a:ea typeface="Syntax"/>
                <a:cs typeface="Syntax"/>
                <a:sym typeface="Syntax"/>
              </a:rPr>
              <a:t>Overview</a:t>
            </a:r>
          </a:p>
        </p:txBody>
      </p:sp>
      <p:sp>
        <p:nvSpPr>
          <p:cNvPr id="7" name="TextBox 7"/>
          <p:cNvSpPr txBox="1"/>
          <p:nvPr/>
        </p:nvSpPr>
        <p:spPr>
          <a:xfrm>
            <a:off x="794385" y="3494423"/>
            <a:ext cx="8596144" cy="5324475"/>
          </a:xfrm>
          <a:prstGeom prst="rect">
            <a:avLst/>
          </a:prstGeom>
        </p:spPr>
        <p:txBody>
          <a:bodyPr lIns="0" tIns="0" rIns="0" bIns="0" rtlCol="0" anchor="t">
            <a:spAutoFit/>
          </a:bodyPr>
          <a:lstStyle/>
          <a:p>
            <a:pPr algn="l">
              <a:lnSpc>
                <a:spcPts val="4200"/>
              </a:lnSpc>
            </a:pPr>
            <a:endParaRPr/>
          </a:p>
          <a:p>
            <a:pPr algn="l">
              <a:lnSpc>
                <a:spcPts val="4200"/>
              </a:lnSpc>
              <a:spcBef>
                <a:spcPct val="0"/>
              </a:spcBef>
            </a:pPr>
            <a:r>
              <a:rPr lang="en-US" sz="3000">
                <a:solidFill>
                  <a:srgbClr val="000000"/>
                </a:solidFill>
                <a:latin typeface="Quicksand"/>
                <a:ea typeface="Quicksand"/>
                <a:cs typeface="Quicksand"/>
                <a:sym typeface="Quicksand"/>
              </a:rPr>
              <a:t>The results presented strong themes around safety, independence, staff quality and social development</a:t>
            </a:r>
          </a:p>
          <a:p>
            <a:pPr algn="l">
              <a:lnSpc>
                <a:spcPts val="4200"/>
              </a:lnSpc>
              <a:spcBef>
                <a:spcPct val="0"/>
              </a:spcBef>
            </a:pPr>
            <a:endParaRPr lang="en-US" sz="3000">
              <a:solidFill>
                <a:srgbClr val="000000"/>
              </a:solidFill>
              <a:latin typeface="Quicksand"/>
              <a:ea typeface="Quicksand"/>
              <a:cs typeface="Quicksand"/>
              <a:sym typeface="Quicksand"/>
            </a:endParaRPr>
          </a:p>
          <a:p>
            <a:pPr algn="l">
              <a:lnSpc>
                <a:spcPts val="4200"/>
              </a:lnSpc>
              <a:spcBef>
                <a:spcPct val="0"/>
              </a:spcBef>
            </a:pPr>
            <a:r>
              <a:rPr lang="en-US" sz="3000">
                <a:solidFill>
                  <a:srgbClr val="000000"/>
                </a:solidFill>
                <a:latin typeface="Quicksand"/>
                <a:ea typeface="Quicksand"/>
                <a:cs typeface="Quicksand"/>
                <a:sym typeface="Quicksand"/>
              </a:rPr>
              <a:t>Parents reported significant progress at home and in the community and Sapphire was described as unique, valued and essential</a:t>
            </a:r>
          </a:p>
          <a:p>
            <a:pPr algn="l">
              <a:lnSpc>
                <a:spcPts val="4200"/>
              </a:lnSpc>
              <a:spcBef>
                <a:spcPct val="0"/>
              </a:spcBef>
            </a:pPr>
            <a:endParaRPr lang="en-US" sz="3000">
              <a:solidFill>
                <a:srgbClr val="000000"/>
              </a:solidFill>
              <a:latin typeface="Quicksand"/>
              <a:ea typeface="Quicksand"/>
              <a:cs typeface="Quicksand"/>
              <a:sym typeface="Quicksand"/>
            </a:endParaRPr>
          </a:p>
          <a:p>
            <a:pPr algn="l">
              <a:lnSpc>
                <a:spcPts val="4200"/>
              </a:lnSpc>
              <a:spcBef>
                <a:spcPct val="0"/>
              </a:spcBef>
            </a:pPr>
            <a:r>
              <a:rPr lang="en-US" sz="3000">
                <a:solidFill>
                  <a:srgbClr val="000000"/>
                </a:solidFill>
                <a:latin typeface="Quicksand"/>
                <a:ea typeface="Quicksand"/>
                <a:cs typeface="Quicksand"/>
                <a:sym typeface="Quicksand"/>
              </a:rPr>
              <a:t>We extracted some themes from the feedback...</a:t>
            </a:r>
          </a:p>
        </p:txBody>
      </p:sp>
      <p:sp>
        <p:nvSpPr>
          <p:cNvPr id="8" name="TextBox 8"/>
          <p:cNvSpPr txBox="1"/>
          <p:nvPr/>
        </p:nvSpPr>
        <p:spPr>
          <a:xfrm>
            <a:off x="15154000" y="2978241"/>
            <a:ext cx="2105300" cy="742950"/>
          </a:xfrm>
          <a:prstGeom prst="rect">
            <a:avLst/>
          </a:prstGeom>
        </p:spPr>
        <p:txBody>
          <a:bodyPr lIns="0" tIns="0" rIns="0" bIns="0" rtlCol="0" anchor="t">
            <a:spAutoFit/>
          </a:bodyPr>
          <a:lstStyle/>
          <a:p>
            <a:pPr algn="l">
              <a:lnSpc>
                <a:spcPts val="5700"/>
              </a:lnSpc>
            </a:pPr>
            <a:r>
              <a:rPr lang="en-US" sz="5000">
                <a:solidFill>
                  <a:srgbClr val="1800AD"/>
                </a:solidFill>
                <a:latin typeface="Quicksand"/>
                <a:ea typeface="Quicksand"/>
                <a:cs typeface="Quicksand"/>
                <a:sym typeface="Quicksand"/>
              </a:rPr>
              <a:t>Safety</a:t>
            </a:r>
          </a:p>
        </p:txBody>
      </p:sp>
      <p:sp>
        <p:nvSpPr>
          <p:cNvPr id="9" name="TextBox 9"/>
          <p:cNvSpPr txBox="1"/>
          <p:nvPr/>
        </p:nvSpPr>
        <p:spPr>
          <a:xfrm>
            <a:off x="9835872" y="7082642"/>
            <a:ext cx="4357648" cy="742950"/>
          </a:xfrm>
          <a:prstGeom prst="rect">
            <a:avLst/>
          </a:prstGeom>
        </p:spPr>
        <p:txBody>
          <a:bodyPr lIns="0" tIns="0" rIns="0" bIns="0" rtlCol="0" anchor="t">
            <a:spAutoFit/>
          </a:bodyPr>
          <a:lstStyle/>
          <a:p>
            <a:pPr algn="l">
              <a:lnSpc>
                <a:spcPts val="5700"/>
              </a:lnSpc>
            </a:pPr>
            <a:r>
              <a:rPr lang="en-US" sz="5000">
                <a:solidFill>
                  <a:srgbClr val="1800AD"/>
                </a:solidFill>
                <a:latin typeface="Quicksand"/>
                <a:ea typeface="Quicksand"/>
                <a:cs typeface="Quicksand"/>
                <a:sym typeface="Quicksand"/>
              </a:rPr>
              <a:t>Independence</a:t>
            </a:r>
          </a:p>
        </p:txBody>
      </p:sp>
      <p:sp>
        <p:nvSpPr>
          <p:cNvPr id="10" name="TextBox 10"/>
          <p:cNvSpPr txBox="1"/>
          <p:nvPr/>
        </p:nvSpPr>
        <p:spPr>
          <a:xfrm>
            <a:off x="15030735" y="6600959"/>
            <a:ext cx="2150123" cy="1466850"/>
          </a:xfrm>
          <a:prstGeom prst="rect">
            <a:avLst/>
          </a:prstGeom>
        </p:spPr>
        <p:txBody>
          <a:bodyPr lIns="0" tIns="0" rIns="0" bIns="0" rtlCol="0" anchor="t">
            <a:spAutoFit/>
          </a:bodyPr>
          <a:lstStyle/>
          <a:p>
            <a:pPr algn="l">
              <a:lnSpc>
                <a:spcPts val="5700"/>
              </a:lnSpc>
            </a:pPr>
            <a:r>
              <a:rPr lang="en-US" sz="5000">
                <a:solidFill>
                  <a:srgbClr val="1800AD"/>
                </a:solidFill>
                <a:latin typeface="Quicksand"/>
                <a:ea typeface="Quicksand"/>
                <a:cs typeface="Quicksand"/>
                <a:sym typeface="Quicksand"/>
              </a:rPr>
              <a:t>Staff </a:t>
            </a:r>
          </a:p>
          <a:p>
            <a:pPr algn="l">
              <a:lnSpc>
                <a:spcPts val="5700"/>
              </a:lnSpc>
            </a:pPr>
            <a:r>
              <a:rPr lang="en-US" sz="5000">
                <a:solidFill>
                  <a:srgbClr val="1800AD"/>
                </a:solidFill>
                <a:latin typeface="Quicksand"/>
                <a:ea typeface="Quicksand"/>
                <a:cs typeface="Quicksand"/>
                <a:sym typeface="Quicksand"/>
              </a:rPr>
              <a:t>Quality</a:t>
            </a:r>
          </a:p>
        </p:txBody>
      </p:sp>
      <p:sp>
        <p:nvSpPr>
          <p:cNvPr id="11" name="TextBox 11"/>
          <p:cNvSpPr txBox="1"/>
          <p:nvPr/>
        </p:nvSpPr>
        <p:spPr>
          <a:xfrm>
            <a:off x="10093573" y="2497660"/>
            <a:ext cx="4099947" cy="1466850"/>
          </a:xfrm>
          <a:prstGeom prst="rect">
            <a:avLst/>
          </a:prstGeom>
        </p:spPr>
        <p:txBody>
          <a:bodyPr lIns="0" tIns="0" rIns="0" bIns="0" rtlCol="0" anchor="t">
            <a:spAutoFit/>
          </a:bodyPr>
          <a:lstStyle/>
          <a:p>
            <a:pPr algn="l">
              <a:lnSpc>
                <a:spcPts val="5700"/>
              </a:lnSpc>
            </a:pPr>
            <a:r>
              <a:rPr lang="en-US" sz="5000">
                <a:solidFill>
                  <a:srgbClr val="1800AD"/>
                </a:solidFill>
                <a:latin typeface="Quicksand"/>
                <a:ea typeface="Quicksand"/>
                <a:cs typeface="Quicksand"/>
                <a:sym typeface="Quicksand"/>
              </a:rPr>
              <a:t>Social</a:t>
            </a:r>
          </a:p>
          <a:p>
            <a:pPr algn="l">
              <a:lnSpc>
                <a:spcPts val="5700"/>
              </a:lnSpc>
            </a:pPr>
            <a:r>
              <a:rPr lang="en-US" sz="5000">
                <a:solidFill>
                  <a:srgbClr val="1800AD"/>
                </a:solidFill>
                <a:latin typeface="Quicksand"/>
                <a:ea typeface="Quicksand"/>
                <a:cs typeface="Quicksand"/>
                <a:sym typeface="Quicksand"/>
              </a:rPr>
              <a:t>Development</a:t>
            </a:r>
          </a:p>
        </p:txBody>
      </p:sp>
      <p:grpSp>
        <p:nvGrpSpPr>
          <p:cNvPr id="12" name="Group 12"/>
          <p:cNvGrpSpPr/>
          <p:nvPr/>
        </p:nvGrpSpPr>
        <p:grpSpPr>
          <a:xfrm>
            <a:off x="1181100" y="1181100"/>
            <a:ext cx="6862393" cy="2532398"/>
            <a:chOff x="0" y="0"/>
            <a:chExt cx="1807379" cy="666969"/>
          </a:xfrm>
        </p:grpSpPr>
        <p:sp>
          <p:nvSpPr>
            <p:cNvPr id="13" name="Freeform 13"/>
            <p:cNvSpPr/>
            <p:nvPr/>
          </p:nvSpPr>
          <p:spPr>
            <a:xfrm>
              <a:off x="0" y="0"/>
              <a:ext cx="1807379" cy="666969"/>
            </a:xfrm>
            <a:custGeom>
              <a:avLst/>
              <a:gdLst/>
              <a:ahLst/>
              <a:cxnLst/>
              <a:rect l="l" t="t" r="r" b="b"/>
              <a:pathLst>
                <a:path w="1807379" h="666969">
                  <a:moveTo>
                    <a:pt x="57536" y="0"/>
                  </a:moveTo>
                  <a:lnTo>
                    <a:pt x="1749843" y="0"/>
                  </a:lnTo>
                  <a:cubicBezTo>
                    <a:pt x="1781619" y="0"/>
                    <a:pt x="1807379" y="25760"/>
                    <a:pt x="1807379" y="57536"/>
                  </a:cubicBezTo>
                  <a:lnTo>
                    <a:pt x="1807379" y="609433"/>
                  </a:lnTo>
                  <a:cubicBezTo>
                    <a:pt x="1807379" y="624692"/>
                    <a:pt x="1801317" y="639327"/>
                    <a:pt x="1790527" y="650117"/>
                  </a:cubicBezTo>
                  <a:cubicBezTo>
                    <a:pt x="1779737" y="660907"/>
                    <a:pt x="1765102" y="666969"/>
                    <a:pt x="1749843" y="666969"/>
                  </a:cubicBezTo>
                  <a:lnTo>
                    <a:pt x="57536" y="666969"/>
                  </a:lnTo>
                  <a:cubicBezTo>
                    <a:pt x="42277" y="666969"/>
                    <a:pt x="27642" y="660907"/>
                    <a:pt x="16852" y="650117"/>
                  </a:cubicBezTo>
                  <a:cubicBezTo>
                    <a:pt x="6062" y="639327"/>
                    <a:pt x="0" y="624692"/>
                    <a:pt x="0" y="609433"/>
                  </a:cubicBezTo>
                  <a:lnTo>
                    <a:pt x="0" y="57536"/>
                  </a:lnTo>
                  <a:cubicBezTo>
                    <a:pt x="0" y="42277"/>
                    <a:pt x="6062" y="27642"/>
                    <a:pt x="16852" y="16852"/>
                  </a:cubicBezTo>
                  <a:cubicBezTo>
                    <a:pt x="27642" y="6062"/>
                    <a:pt x="42277" y="0"/>
                    <a:pt x="57536" y="0"/>
                  </a:cubicBezTo>
                  <a:close/>
                </a:path>
              </a:pathLst>
            </a:custGeom>
            <a:solidFill>
              <a:srgbClr val="AAD7D4"/>
            </a:solidFill>
          </p:spPr>
          <p:txBody>
            <a:bodyPr/>
            <a:lstStyle/>
            <a:p>
              <a:endParaRPr lang="en-GB"/>
            </a:p>
          </p:txBody>
        </p:sp>
        <p:sp>
          <p:nvSpPr>
            <p:cNvPr id="14" name="TextBox 14"/>
            <p:cNvSpPr txBox="1"/>
            <p:nvPr/>
          </p:nvSpPr>
          <p:spPr>
            <a:xfrm>
              <a:off x="0" y="-38100"/>
              <a:ext cx="1807379" cy="705069"/>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2297356" y="1819049"/>
            <a:ext cx="8537476" cy="1024890"/>
          </a:xfrm>
          <a:prstGeom prst="rect">
            <a:avLst/>
          </a:prstGeom>
        </p:spPr>
        <p:txBody>
          <a:bodyPr lIns="0" tIns="0" rIns="0" bIns="0" rtlCol="0" anchor="t">
            <a:spAutoFit/>
          </a:bodyPr>
          <a:lstStyle/>
          <a:p>
            <a:pPr algn="l">
              <a:lnSpc>
                <a:spcPts val="7979"/>
              </a:lnSpc>
            </a:pPr>
            <a:r>
              <a:rPr lang="en-US" sz="6999">
                <a:solidFill>
                  <a:srgbClr val="1800AD"/>
                </a:solidFill>
                <a:latin typeface="Quicksand"/>
                <a:ea typeface="Quicksand"/>
                <a:cs typeface="Quicksand"/>
                <a:sym typeface="Quicksand"/>
              </a:rPr>
              <a:t>Overview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32039" y="521940"/>
            <a:ext cx="14123805" cy="2481803"/>
            <a:chOff x="0" y="0"/>
            <a:chExt cx="3719850" cy="653644"/>
          </a:xfrm>
        </p:grpSpPr>
        <p:sp>
          <p:nvSpPr>
            <p:cNvPr id="3" name="Freeform 3"/>
            <p:cNvSpPr/>
            <p:nvPr/>
          </p:nvSpPr>
          <p:spPr>
            <a:xfrm>
              <a:off x="0" y="0"/>
              <a:ext cx="3719850" cy="653644"/>
            </a:xfrm>
            <a:custGeom>
              <a:avLst/>
              <a:gdLst/>
              <a:ahLst/>
              <a:cxnLst/>
              <a:rect l="l" t="t" r="r" b="b"/>
              <a:pathLst>
                <a:path w="3719850" h="653644">
                  <a:moveTo>
                    <a:pt x="27955" y="0"/>
                  </a:moveTo>
                  <a:lnTo>
                    <a:pt x="3691894" y="0"/>
                  </a:lnTo>
                  <a:cubicBezTo>
                    <a:pt x="3707334" y="0"/>
                    <a:pt x="3719850" y="12516"/>
                    <a:pt x="3719850" y="27955"/>
                  </a:cubicBezTo>
                  <a:lnTo>
                    <a:pt x="3719850" y="625688"/>
                  </a:lnTo>
                  <a:cubicBezTo>
                    <a:pt x="3719850" y="633102"/>
                    <a:pt x="3716905" y="640213"/>
                    <a:pt x="3711662" y="645456"/>
                  </a:cubicBezTo>
                  <a:cubicBezTo>
                    <a:pt x="3706419" y="650698"/>
                    <a:pt x="3699308" y="653644"/>
                    <a:pt x="3691894" y="653644"/>
                  </a:cubicBezTo>
                  <a:lnTo>
                    <a:pt x="27955" y="653644"/>
                  </a:lnTo>
                  <a:cubicBezTo>
                    <a:pt x="12516" y="653644"/>
                    <a:pt x="0" y="641128"/>
                    <a:pt x="0" y="625688"/>
                  </a:cubicBezTo>
                  <a:lnTo>
                    <a:pt x="0" y="27955"/>
                  </a:lnTo>
                  <a:cubicBezTo>
                    <a:pt x="0" y="12516"/>
                    <a:pt x="12516" y="0"/>
                    <a:pt x="27955" y="0"/>
                  </a:cubicBezTo>
                  <a:close/>
                </a:path>
              </a:pathLst>
            </a:custGeom>
            <a:solidFill>
              <a:srgbClr val="AAD7D4"/>
            </a:solidFill>
          </p:spPr>
          <p:txBody>
            <a:bodyPr/>
            <a:lstStyle/>
            <a:p>
              <a:endParaRPr lang="en-GB"/>
            </a:p>
          </p:txBody>
        </p:sp>
        <p:sp>
          <p:nvSpPr>
            <p:cNvPr id="4" name="TextBox 4"/>
            <p:cNvSpPr txBox="1"/>
            <p:nvPr/>
          </p:nvSpPr>
          <p:spPr>
            <a:xfrm>
              <a:off x="0" y="-133350"/>
              <a:ext cx="3719850" cy="786994"/>
            </a:xfrm>
            <a:prstGeom prst="rect">
              <a:avLst/>
            </a:prstGeom>
          </p:spPr>
          <p:txBody>
            <a:bodyPr lIns="50800" tIns="50800" rIns="50800" bIns="50800" rtlCol="0" anchor="ctr"/>
            <a:lstStyle/>
            <a:p>
              <a:pPr algn="ctr">
                <a:lnSpc>
                  <a:spcPts val="9799"/>
                </a:lnSpc>
              </a:pPr>
              <a:r>
                <a:rPr lang="en-US" sz="6999">
                  <a:solidFill>
                    <a:srgbClr val="000000"/>
                  </a:solidFill>
                  <a:latin typeface="Quicksand"/>
                  <a:ea typeface="Quicksand"/>
                  <a:cs typeface="Quicksand"/>
                  <a:sym typeface="Quicksand"/>
                </a:rPr>
                <a:t>Safety, Happiness and Wellbeing</a:t>
              </a:r>
            </a:p>
          </p:txBody>
        </p:sp>
      </p:grpSp>
      <p:sp>
        <p:nvSpPr>
          <p:cNvPr id="5" name="Freeform 5"/>
          <p:cNvSpPr/>
          <p:nvPr/>
        </p:nvSpPr>
        <p:spPr>
          <a:xfrm rot="-1158034">
            <a:off x="102979" y="418442"/>
            <a:ext cx="2554359" cy="2688799"/>
          </a:xfrm>
          <a:custGeom>
            <a:avLst/>
            <a:gdLst/>
            <a:ahLst/>
            <a:cxnLst/>
            <a:rect l="l" t="t" r="r" b="b"/>
            <a:pathLst>
              <a:path w="2554359" h="2688799">
                <a:moveTo>
                  <a:pt x="0" y="0"/>
                </a:moveTo>
                <a:lnTo>
                  <a:pt x="2554360" y="0"/>
                </a:lnTo>
                <a:lnTo>
                  <a:pt x="2554360" y="2688799"/>
                </a:lnTo>
                <a:lnTo>
                  <a:pt x="0" y="2688799"/>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1132547" y="3605753"/>
            <a:ext cx="16175356" cy="15906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Young adults feel safe, relaxed and happy at Sapphire. Parents feel reassured and confident</a:t>
            </a:r>
          </a:p>
          <a:p>
            <a:pPr algn="ctr">
              <a:lnSpc>
                <a:spcPts val="4200"/>
              </a:lnSpc>
              <a:spcBef>
                <a:spcPct val="0"/>
              </a:spcBef>
            </a:pPr>
            <a:endParaRPr lang="en-US" sz="3000">
              <a:solidFill>
                <a:srgbClr val="1800AD"/>
              </a:solidFill>
              <a:latin typeface="Quicksand"/>
              <a:ea typeface="Quicksand"/>
              <a:cs typeface="Quicksand"/>
              <a:sym typeface="Quicksand"/>
            </a:endParaRPr>
          </a:p>
          <a:p>
            <a:pPr algn="ctr">
              <a:lnSpc>
                <a:spcPts val="4200"/>
              </a:lnSpc>
              <a:spcBef>
                <a:spcPct val="0"/>
              </a:spcBef>
            </a:pPr>
            <a:endParaRPr lang="en-US" sz="3000">
              <a:solidFill>
                <a:srgbClr val="1800AD"/>
              </a:solidFill>
              <a:latin typeface="Quicksand"/>
              <a:ea typeface="Quicksand"/>
              <a:cs typeface="Quicksand"/>
              <a:sym typeface="Quicksand"/>
            </a:endParaRPr>
          </a:p>
        </p:txBody>
      </p:sp>
      <p:sp>
        <p:nvSpPr>
          <p:cNvPr id="7" name="TextBox 7"/>
          <p:cNvSpPr txBox="1"/>
          <p:nvPr/>
        </p:nvSpPr>
        <p:spPr>
          <a:xfrm rot="-1813704">
            <a:off x="-298368" y="687974"/>
            <a:ext cx="3299511" cy="2076453"/>
          </a:xfrm>
          <a:prstGeom prst="rect">
            <a:avLst/>
          </a:prstGeom>
        </p:spPr>
        <p:txBody>
          <a:bodyPr lIns="0" tIns="0" rIns="0" bIns="0" rtlCol="0" anchor="t">
            <a:spAutoFit/>
          </a:bodyPr>
          <a:lstStyle/>
          <a:p>
            <a:pPr algn="ctr">
              <a:lnSpc>
                <a:spcPts val="8399"/>
              </a:lnSpc>
            </a:pPr>
            <a:r>
              <a:rPr lang="en-US" sz="5999">
                <a:solidFill>
                  <a:srgbClr val="1800AD"/>
                </a:solidFill>
                <a:latin typeface="Twister"/>
                <a:ea typeface="Twister"/>
                <a:cs typeface="Twister"/>
                <a:sym typeface="Twister"/>
              </a:rPr>
              <a:t>Theme </a:t>
            </a:r>
          </a:p>
          <a:p>
            <a:pPr algn="ctr">
              <a:lnSpc>
                <a:spcPts val="8399"/>
              </a:lnSpc>
              <a:spcBef>
                <a:spcPct val="0"/>
              </a:spcBef>
            </a:pPr>
            <a:r>
              <a:rPr lang="en-US" sz="5999">
                <a:solidFill>
                  <a:srgbClr val="1800AD"/>
                </a:solidFill>
                <a:latin typeface="Twister"/>
                <a:ea typeface="Twister"/>
                <a:cs typeface="Twister"/>
                <a:sym typeface="Twister"/>
              </a:rPr>
              <a:t>1</a:t>
            </a:r>
          </a:p>
        </p:txBody>
      </p:sp>
      <p:grpSp>
        <p:nvGrpSpPr>
          <p:cNvPr id="8" name="Group 8"/>
          <p:cNvGrpSpPr/>
          <p:nvPr/>
        </p:nvGrpSpPr>
        <p:grpSpPr>
          <a:xfrm>
            <a:off x="9562753" y="4781661"/>
            <a:ext cx="6830714" cy="2128485"/>
            <a:chOff x="0" y="0"/>
            <a:chExt cx="2286638" cy="712528"/>
          </a:xfrm>
        </p:grpSpPr>
        <p:sp>
          <p:nvSpPr>
            <p:cNvPr id="9" name="Freeform 9"/>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0" name="TextBox 10"/>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grpSp>
        <p:nvGrpSpPr>
          <p:cNvPr id="11" name="Group 11"/>
          <p:cNvGrpSpPr/>
          <p:nvPr/>
        </p:nvGrpSpPr>
        <p:grpSpPr>
          <a:xfrm>
            <a:off x="1649755" y="4781661"/>
            <a:ext cx="6830714" cy="2128485"/>
            <a:chOff x="0" y="0"/>
            <a:chExt cx="2286638" cy="712528"/>
          </a:xfrm>
        </p:grpSpPr>
        <p:sp>
          <p:nvSpPr>
            <p:cNvPr id="12" name="Freeform 12"/>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3" name="TextBox 13"/>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grpSp>
        <p:nvGrpSpPr>
          <p:cNvPr id="14" name="Group 14"/>
          <p:cNvGrpSpPr/>
          <p:nvPr/>
        </p:nvGrpSpPr>
        <p:grpSpPr>
          <a:xfrm>
            <a:off x="1649755" y="7233996"/>
            <a:ext cx="6830714" cy="2128485"/>
            <a:chOff x="0" y="0"/>
            <a:chExt cx="2286638" cy="712528"/>
          </a:xfrm>
        </p:grpSpPr>
        <p:sp>
          <p:nvSpPr>
            <p:cNvPr id="15" name="Freeform 15"/>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6" name="TextBox 16"/>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grpSp>
        <p:nvGrpSpPr>
          <p:cNvPr id="17" name="Group 17"/>
          <p:cNvGrpSpPr/>
          <p:nvPr/>
        </p:nvGrpSpPr>
        <p:grpSpPr>
          <a:xfrm>
            <a:off x="9562753" y="7233996"/>
            <a:ext cx="6830714" cy="2128485"/>
            <a:chOff x="0" y="0"/>
            <a:chExt cx="2286638" cy="712528"/>
          </a:xfrm>
        </p:grpSpPr>
        <p:sp>
          <p:nvSpPr>
            <p:cNvPr id="18" name="Freeform 18"/>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9" name="TextBox 19"/>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sp>
        <p:nvSpPr>
          <p:cNvPr id="20" name="TextBox 20"/>
          <p:cNvSpPr txBox="1"/>
          <p:nvPr/>
        </p:nvSpPr>
        <p:spPr>
          <a:xfrm>
            <a:off x="10268724" y="5017229"/>
            <a:ext cx="5687714" cy="15906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“My son looks forward to attending Sapphire and feels safe and relaxed.”</a:t>
            </a:r>
          </a:p>
        </p:txBody>
      </p:sp>
      <p:sp>
        <p:nvSpPr>
          <p:cNvPr id="21" name="TextBox 21"/>
          <p:cNvSpPr txBox="1"/>
          <p:nvPr/>
        </p:nvSpPr>
        <p:spPr>
          <a:xfrm>
            <a:off x="9999783" y="7500696"/>
            <a:ext cx="5956655" cy="15906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“Today, thanks to Sapphire, she’s thriving with learning new skills and making friends.”</a:t>
            </a:r>
          </a:p>
        </p:txBody>
      </p:sp>
      <p:sp>
        <p:nvSpPr>
          <p:cNvPr id="22" name="TextBox 22"/>
          <p:cNvSpPr txBox="1"/>
          <p:nvPr/>
        </p:nvSpPr>
        <p:spPr>
          <a:xfrm>
            <a:off x="1649755" y="7691067"/>
            <a:ext cx="6830714" cy="10572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“His attendance continues to have a positive impact on Harry’s wellbeing.”</a:t>
            </a:r>
          </a:p>
        </p:txBody>
      </p:sp>
      <p:sp>
        <p:nvSpPr>
          <p:cNvPr id="23" name="TextBox 23"/>
          <p:cNvSpPr txBox="1"/>
          <p:nvPr/>
        </p:nvSpPr>
        <p:spPr>
          <a:xfrm>
            <a:off x="2198844" y="5139278"/>
            <a:ext cx="5732538" cy="1552576"/>
          </a:xfrm>
          <a:prstGeom prst="rect">
            <a:avLst/>
          </a:prstGeom>
        </p:spPr>
        <p:txBody>
          <a:bodyPr lIns="0" tIns="0" rIns="0" bIns="0" rtlCol="0" anchor="t">
            <a:spAutoFit/>
          </a:bodyPr>
          <a:lstStyle/>
          <a:p>
            <a:pPr algn="ctr">
              <a:lnSpc>
                <a:spcPts val="4199"/>
              </a:lnSpc>
              <a:spcBef>
                <a:spcPct val="0"/>
              </a:spcBef>
            </a:pPr>
            <a:r>
              <a:rPr lang="en-US" sz="2999">
                <a:solidFill>
                  <a:srgbClr val="1800AD"/>
                </a:solidFill>
                <a:latin typeface="Quicksand"/>
                <a:ea typeface="Quicksand"/>
                <a:cs typeface="Quicksand"/>
                <a:sym typeface="Quicksand"/>
              </a:rPr>
              <a:t>“Nathan feels safe, has friends and looks forward to going to Sapphire.”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32039" y="534678"/>
            <a:ext cx="12823922" cy="2481803"/>
            <a:chOff x="0" y="0"/>
            <a:chExt cx="3377494" cy="653644"/>
          </a:xfrm>
        </p:grpSpPr>
        <p:sp>
          <p:nvSpPr>
            <p:cNvPr id="3" name="Freeform 3"/>
            <p:cNvSpPr/>
            <p:nvPr/>
          </p:nvSpPr>
          <p:spPr>
            <a:xfrm>
              <a:off x="0" y="0"/>
              <a:ext cx="3377494" cy="653644"/>
            </a:xfrm>
            <a:custGeom>
              <a:avLst/>
              <a:gdLst/>
              <a:ahLst/>
              <a:cxnLst/>
              <a:rect l="l" t="t" r="r" b="b"/>
              <a:pathLst>
                <a:path w="3377494" h="653644">
                  <a:moveTo>
                    <a:pt x="30789" y="0"/>
                  </a:moveTo>
                  <a:lnTo>
                    <a:pt x="3346705" y="0"/>
                  </a:lnTo>
                  <a:cubicBezTo>
                    <a:pt x="3363709" y="0"/>
                    <a:pt x="3377494" y="13785"/>
                    <a:pt x="3377494" y="30789"/>
                  </a:cubicBezTo>
                  <a:lnTo>
                    <a:pt x="3377494" y="622854"/>
                  </a:lnTo>
                  <a:cubicBezTo>
                    <a:pt x="3377494" y="631020"/>
                    <a:pt x="3374250" y="638852"/>
                    <a:pt x="3368476" y="644626"/>
                  </a:cubicBezTo>
                  <a:cubicBezTo>
                    <a:pt x="3362702" y="650400"/>
                    <a:pt x="3354870" y="653644"/>
                    <a:pt x="3346705" y="653644"/>
                  </a:cubicBezTo>
                  <a:lnTo>
                    <a:pt x="30789" y="653644"/>
                  </a:lnTo>
                  <a:cubicBezTo>
                    <a:pt x="13785" y="653644"/>
                    <a:pt x="0" y="639859"/>
                    <a:pt x="0" y="622854"/>
                  </a:cubicBezTo>
                  <a:lnTo>
                    <a:pt x="0" y="30789"/>
                  </a:lnTo>
                  <a:cubicBezTo>
                    <a:pt x="0" y="13785"/>
                    <a:pt x="13785" y="0"/>
                    <a:pt x="30789" y="0"/>
                  </a:cubicBezTo>
                  <a:close/>
                </a:path>
              </a:pathLst>
            </a:custGeom>
            <a:solidFill>
              <a:srgbClr val="AAD7D4"/>
            </a:solidFill>
          </p:spPr>
          <p:txBody>
            <a:bodyPr/>
            <a:lstStyle/>
            <a:p>
              <a:endParaRPr lang="en-GB"/>
            </a:p>
          </p:txBody>
        </p:sp>
        <p:sp>
          <p:nvSpPr>
            <p:cNvPr id="4" name="TextBox 4"/>
            <p:cNvSpPr txBox="1"/>
            <p:nvPr/>
          </p:nvSpPr>
          <p:spPr>
            <a:xfrm>
              <a:off x="0" y="-133350"/>
              <a:ext cx="3377494" cy="786994"/>
            </a:xfrm>
            <a:prstGeom prst="rect">
              <a:avLst/>
            </a:prstGeom>
          </p:spPr>
          <p:txBody>
            <a:bodyPr lIns="50800" tIns="50800" rIns="50800" bIns="50800" rtlCol="0" anchor="ctr"/>
            <a:lstStyle/>
            <a:p>
              <a:pPr algn="ctr">
                <a:lnSpc>
                  <a:spcPts val="9799"/>
                </a:lnSpc>
              </a:pPr>
              <a:r>
                <a:rPr lang="en-US" sz="6999">
                  <a:solidFill>
                    <a:srgbClr val="000000"/>
                  </a:solidFill>
                  <a:latin typeface="Quicksand"/>
                  <a:ea typeface="Quicksand"/>
                  <a:cs typeface="Quicksand"/>
                  <a:sym typeface="Quicksand"/>
                </a:rPr>
                <a:t>Independence and Life Skills</a:t>
              </a:r>
            </a:p>
          </p:txBody>
        </p:sp>
      </p:grpSp>
      <p:sp>
        <p:nvSpPr>
          <p:cNvPr id="5" name="Freeform 5"/>
          <p:cNvSpPr/>
          <p:nvPr/>
        </p:nvSpPr>
        <p:spPr>
          <a:xfrm rot="-1158034">
            <a:off x="102979" y="418442"/>
            <a:ext cx="2554359" cy="2688799"/>
          </a:xfrm>
          <a:custGeom>
            <a:avLst/>
            <a:gdLst/>
            <a:ahLst/>
            <a:cxnLst/>
            <a:rect l="l" t="t" r="r" b="b"/>
            <a:pathLst>
              <a:path w="2554359" h="2688799">
                <a:moveTo>
                  <a:pt x="0" y="0"/>
                </a:moveTo>
                <a:lnTo>
                  <a:pt x="2554360" y="0"/>
                </a:lnTo>
                <a:lnTo>
                  <a:pt x="2554360" y="2688799"/>
                </a:lnTo>
                <a:lnTo>
                  <a:pt x="0" y="2688799"/>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2261796" y="3605753"/>
            <a:ext cx="13916859" cy="5238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Parents see real progress in communication, confidence and practical life skills.</a:t>
            </a:r>
          </a:p>
        </p:txBody>
      </p:sp>
      <p:sp>
        <p:nvSpPr>
          <p:cNvPr id="7" name="TextBox 7"/>
          <p:cNvSpPr txBox="1"/>
          <p:nvPr/>
        </p:nvSpPr>
        <p:spPr>
          <a:xfrm rot="-1813704">
            <a:off x="-298368" y="687974"/>
            <a:ext cx="3299511" cy="2076453"/>
          </a:xfrm>
          <a:prstGeom prst="rect">
            <a:avLst/>
          </a:prstGeom>
        </p:spPr>
        <p:txBody>
          <a:bodyPr lIns="0" tIns="0" rIns="0" bIns="0" rtlCol="0" anchor="t">
            <a:spAutoFit/>
          </a:bodyPr>
          <a:lstStyle/>
          <a:p>
            <a:pPr algn="ctr">
              <a:lnSpc>
                <a:spcPts val="8399"/>
              </a:lnSpc>
            </a:pPr>
            <a:r>
              <a:rPr lang="en-US" sz="5999">
                <a:solidFill>
                  <a:srgbClr val="1800AD"/>
                </a:solidFill>
                <a:latin typeface="Twister"/>
                <a:ea typeface="Twister"/>
                <a:cs typeface="Twister"/>
                <a:sym typeface="Twister"/>
              </a:rPr>
              <a:t>Theme </a:t>
            </a:r>
          </a:p>
          <a:p>
            <a:pPr algn="ctr">
              <a:lnSpc>
                <a:spcPts val="8399"/>
              </a:lnSpc>
              <a:spcBef>
                <a:spcPct val="0"/>
              </a:spcBef>
            </a:pPr>
            <a:r>
              <a:rPr lang="en-US" sz="5999">
                <a:solidFill>
                  <a:srgbClr val="1800AD"/>
                </a:solidFill>
                <a:latin typeface="Twister"/>
                <a:ea typeface="Twister"/>
                <a:cs typeface="Twister"/>
                <a:sym typeface="Twister"/>
              </a:rPr>
              <a:t>2</a:t>
            </a:r>
          </a:p>
        </p:txBody>
      </p:sp>
      <p:grpSp>
        <p:nvGrpSpPr>
          <p:cNvPr id="8" name="Group 8"/>
          <p:cNvGrpSpPr/>
          <p:nvPr/>
        </p:nvGrpSpPr>
        <p:grpSpPr>
          <a:xfrm>
            <a:off x="9562753" y="4781661"/>
            <a:ext cx="6830714" cy="2128485"/>
            <a:chOff x="0" y="0"/>
            <a:chExt cx="2286638" cy="712528"/>
          </a:xfrm>
        </p:grpSpPr>
        <p:sp>
          <p:nvSpPr>
            <p:cNvPr id="9" name="Freeform 9"/>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0" name="TextBox 10"/>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grpSp>
        <p:nvGrpSpPr>
          <p:cNvPr id="11" name="Group 11"/>
          <p:cNvGrpSpPr/>
          <p:nvPr/>
        </p:nvGrpSpPr>
        <p:grpSpPr>
          <a:xfrm>
            <a:off x="1649755" y="4781661"/>
            <a:ext cx="6830714" cy="2128485"/>
            <a:chOff x="0" y="0"/>
            <a:chExt cx="2286638" cy="712528"/>
          </a:xfrm>
        </p:grpSpPr>
        <p:sp>
          <p:nvSpPr>
            <p:cNvPr id="12" name="Freeform 12"/>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3" name="TextBox 13"/>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grpSp>
        <p:nvGrpSpPr>
          <p:cNvPr id="14" name="Group 14"/>
          <p:cNvGrpSpPr/>
          <p:nvPr/>
        </p:nvGrpSpPr>
        <p:grpSpPr>
          <a:xfrm>
            <a:off x="1649755" y="7233996"/>
            <a:ext cx="6830714" cy="2128485"/>
            <a:chOff x="0" y="0"/>
            <a:chExt cx="2286638" cy="712528"/>
          </a:xfrm>
        </p:grpSpPr>
        <p:sp>
          <p:nvSpPr>
            <p:cNvPr id="15" name="Freeform 15"/>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6" name="TextBox 16"/>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grpSp>
        <p:nvGrpSpPr>
          <p:cNvPr id="17" name="Group 17"/>
          <p:cNvGrpSpPr/>
          <p:nvPr/>
        </p:nvGrpSpPr>
        <p:grpSpPr>
          <a:xfrm>
            <a:off x="9562753" y="7233996"/>
            <a:ext cx="6830714" cy="2128485"/>
            <a:chOff x="0" y="0"/>
            <a:chExt cx="2286638" cy="712528"/>
          </a:xfrm>
        </p:grpSpPr>
        <p:sp>
          <p:nvSpPr>
            <p:cNvPr id="18" name="Freeform 18"/>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9" name="TextBox 19"/>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sp>
        <p:nvSpPr>
          <p:cNvPr id="20" name="TextBox 20"/>
          <p:cNvSpPr txBox="1"/>
          <p:nvPr/>
        </p:nvSpPr>
        <p:spPr>
          <a:xfrm>
            <a:off x="10287000" y="5086350"/>
            <a:ext cx="5687714" cy="1552575"/>
          </a:xfrm>
          <a:prstGeom prst="rect">
            <a:avLst/>
          </a:prstGeom>
        </p:spPr>
        <p:txBody>
          <a:bodyPr lIns="0" tIns="0" rIns="0" bIns="0" rtlCol="0" anchor="t">
            <a:spAutoFit/>
          </a:bodyPr>
          <a:lstStyle/>
          <a:p>
            <a:pPr algn="ctr">
              <a:lnSpc>
                <a:spcPts val="4199"/>
              </a:lnSpc>
              <a:spcBef>
                <a:spcPct val="0"/>
              </a:spcBef>
            </a:pPr>
            <a:r>
              <a:rPr lang="en-US" sz="2999">
                <a:solidFill>
                  <a:srgbClr val="1800AD"/>
                </a:solidFill>
                <a:latin typeface="Quicksand"/>
                <a:ea typeface="Quicksand"/>
                <a:cs typeface="Quicksand"/>
                <a:sym typeface="Quicksand"/>
              </a:rPr>
              <a:t>“Nick enjoys shopping, cooking and taking responsibility for tasks.”</a:t>
            </a:r>
          </a:p>
        </p:txBody>
      </p:sp>
      <p:sp>
        <p:nvSpPr>
          <p:cNvPr id="21" name="TextBox 21"/>
          <p:cNvSpPr txBox="1"/>
          <p:nvPr/>
        </p:nvSpPr>
        <p:spPr>
          <a:xfrm>
            <a:off x="2053167" y="7424367"/>
            <a:ext cx="6113538" cy="15906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“George is making more eye contact and helping more at home — a massive improvement.”</a:t>
            </a:r>
          </a:p>
        </p:txBody>
      </p:sp>
      <p:sp>
        <p:nvSpPr>
          <p:cNvPr id="22" name="TextBox 22"/>
          <p:cNvSpPr txBox="1"/>
          <p:nvPr/>
        </p:nvSpPr>
        <p:spPr>
          <a:xfrm>
            <a:off x="2053167" y="5119837"/>
            <a:ext cx="6023891" cy="10572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“They encourage independence wherever possible.”</a:t>
            </a:r>
          </a:p>
        </p:txBody>
      </p:sp>
      <p:sp>
        <p:nvSpPr>
          <p:cNvPr id="23" name="TextBox 23"/>
          <p:cNvSpPr txBox="1"/>
          <p:nvPr/>
        </p:nvSpPr>
        <p:spPr>
          <a:xfrm>
            <a:off x="9842224" y="7424367"/>
            <a:ext cx="6132490" cy="10572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“Sapphire provides independence skills for home life and work.”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32039" y="534678"/>
            <a:ext cx="12823922" cy="2481803"/>
            <a:chOff x="0" y="0"/>
            <a:chExt cx="3377494" cy="653644"/>
          </a:xfrm>
        </p:grpSpPr>
        <p:sp>
          <p:nvSpPr>
            <p:cNvPr id="3" name="Freeform 3"/>
            <p:cNvSpPr/>
            <p:nvPr/>
          </p:nvSpPr>
          <p:spPr>
            <a:xfrm>
              <a:off x="0" y="0"/>
              <a:ext cx="3377494" cy="653644"/>
            </a:xfrm>
            <a:custGeom>
              <a:avLst/>
              <a:gdLst/>
              <a:ahLst/>
              <a:cxnLst/>
              <a:rect l="l" t="t" r="r" b="b"/>
              <a:pathLst>
                <a:path w="3377494" h="653644">
                  <a:moveTo>
                    <a:pt x="30789" y="0"/>
                  </a:moveTo>
                  <a:lnTo>
                    <a:pt x="3346705" y="0"/>
                  </a:lnTo>
                  <a:cubicBezTo>
                    <a:pt x="3363709" y="0"/>
                    <a:pt x="3377494" y="13785"/>
                    <a:pt x="3377494" y="30789"/>
                  </a:cubicBezTo>
                  <a:lnTo>
                    <a:pt x="3377494" y="622854"/>
                  </a:lnTo>
                  <a:cubicBezTo>
                    <a:pt x="3377494" y="631020"/>
                    <a:pt x="3374250" y="638852"/>
                    <a:pt x="3368476" y="644626"/>
                  </a:cubicBezTo>
                  <a:cubicBezTo>
                    <a:pt x="3362702" y="650400"/>
                    <a:pt x="3354870" y="653644"/>
                    <a:pt x="3346705" y="653644"/>
                  </a:cubicBezTo>
                  <a:lnTo>
                    <a:pt x="30789" y="653644"/>
                  </a:lnTo>
                  <a:cubicBezTo>
                    <a:pt x="13785" y="653644"/>
                    <a:pt x="0" y="639859"/>
                    <a:pt x="0" y="622854"/>
                  </a:cubicBezTo>
                  <a:lnTo>
                    <a:pt x="0" y="30789"/>
                  </a:lnTo>
                  <a:cubicBezTo>
                    <a:pt x="0" y="13785"/>
                    <a:pt x="13785" y="0"/>
                    <a:pt x="30789" y="0"/>
                  </a:cubicBezTo>
                  <a:close/>
                </a:path>
              </a:pathLst>
            </a:custGeom>
            <a:solidFill>
              <a:srgbClr val="AAD7D4"/>
            </a:solidFill>
          </p:spPr>
          <p:txBody>
            <a:bodyPr/>
            <a:lstStyle/>
            <a:p>
              <a:endParaRPr lang="en-GB"/>
            </a:p>
          </p:txBody>
        </p:sp>
        <p:sp>
          <p:nvSpPr>
            <p:cNvPr id="4" name="TextBox 4"/>
            <p:cNvSpPr txBox="1"/>
            <p:nvPr/>
          </p:nvSpPr>
          <p:spPr>
            <a:xfrm>
              <a:off x="0" y="-133350"/>
              <a:ext cx="3377494" cy="786994"/>
            </a:xfrm>
            <a:prstGeom prst="rect">
              <a:avLst/>
            </a:prstGeom>
          </p:spPr>
          <p:txBody>
            <a:bodyPr lIns="50800" tIns="50800" rIns="50800" bIns="50800" rtlCol="0" anchor="ctr"/>
            <a:lstStyle/>
            <a:p>
              <a:pPr algn="ctr">
                <a:lnSpc>
                  <a:spcPts val="9799"/>
                </a:lnSpc>
              </a:pPr>
              <a:r>
                <a:rPr lang="en-US" sz="6999">
                  <a:solidFill>
                    <a:srgbClr val="000000"/>
                  </a:solidFill>
                  <a:latin typeface="Quicksand"/>
                  <a:ea typeface="Quicksand"/>
                  <a:cs typeface="Quicksand"/>
                  <a:sym typeface="Quicksand"/>
                </a:rPr>
                <a:t>Activities and Opportunities</a:t>
              </a:r>
            </a:p>
          </p:txBody>
        </p:sp>
      </p:grpSp>
      <p:sp>
        <p:nvSpPr>
          <p:cNvPr id="5" name="Freeform 5"/>
          <p:cNvSpPr/>
          <p:nvPr/>
        </p:nvSpPr>
        <p:spPr>
          <a:xfrm rot="-1158034">
            <a:off x="102979" y="418442"/>
            <a:ext cx="2554359" cy="2688799"/>
          </a:xfrm>
          <a:custGeom>
            <a:avLst/>
            <a:gdLst/>
            <a:ahLst/>
            <a:cxnLst/>
            <a:rect l="l" t="t" r="r" b="b"/>
            <a:pathLst>
              <a:path w="2554359" h="2688799">
                <a:moveTo>
                  <a:pt x="0" y="0"/>
                </a:moveTo>
                <a:lnTo>
                  <a:pt x="2554360" y="0"/>
                </a:lnTo>
                <a:lnTo>
                  <a:pt x="2554360" y="2688799"/>
                </a:lnTo>
                <a:lnTo>
                  <a:pt x="0" y="2688799"/>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2836332" y="3605753"/>
            <a:ext cx="12767787" cy="5238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Sapphire offers a breadth of experiences unmatched by other providers.</a:t>
            </a:r>
          </a:p>
        </p:txBody>
      </p:sp>
      <p:sp>
        <p:nvSpPr>
          <p:cNvPr id="7" name="TextBox 7"/>
          <p:cNvSpPr txBox="1"/>
          <p:nvPr/>
        </p:nvSpPr>
        <p:spPr>
          <a:xfrm rot="-1813704">
            <a:off x="-298368" y="687974"/>
            <a:ext cx="3299511" cy="2076453"/>
          </a:xfrm>
          <a:prstGeom prst="rect">
            <a:avLst/>
          </a:prstGeom>
        </p:spPr>
        <p:txBody>
          <a:bodyPr lIns="0" tIns="0" rIns="0" bIns="0" rtlCol="0" anchor="t">
            <a:spAutoFit/>
          </a:bodyPr>
          <a:lstStyle/>
          <a:p>
            <a:pPr algn="ctr">
              <a:lnSpc>
                <a:spcPts val="8399"/>
              </a:lnSpc>
            </a:pPr>
            <a:r>
              <a:rPr lang="en-US" sz="5999">
                <a:solidFill>
                  <a:srgbClr val="1800AD"/>
                </a:solidFill>
                <a:latin typeface="Twister"/>
                <a:ea typeface="Twister"/>
                <a:cs typeface="Twister"/>
                <a:sym typeface="Twister"/>
              </a:rPr>
              <a:t>Theme </a:t>
            </a:r>
          </a:p>
          <a:p>
            <a:pPr algn="ctr">
              <a:lnSpc>
                <a:spcPts val="8399"/>
              </a:lnSpc>
              <a:spcBef>
                <a:spcPct val="0"/>
              </a:spcBef>
            </a:pPr>
            <a:r>
              <a:rPr lang="en-US" sz="5999">
                <a:solidFill>
                  <a:srgbClr val="1800AD"/>
                </a:solidFill>
                <a:latin typeface="Twister"/>
                <a:ea typeface="Twister"/>
                <a:cs typeface="Twister"/>
                <a:sym typeface="Twister"/>
              </a:rPr>
              <a:t>3</a:t>
            </a:r>
          </a:p>
        </p:txBody>
      </p:sp>
      <p:grpSp>
        <p:nvGrpSpPr>
          <p:cNvPr id="8" name="Group 8"/>
          <p:cNvGrpSpPr/>
          <p:nvPr/>
        </p:nvGrpSpPr>
        <p:grpSpPr>
          <a:xfrm>
            <a:off x="9562753" y="4781661"/>
            <a:ext cx="6830714" cy="2128485"/>
            <a:chOff x="0" y="0"/>
            <a:chExt cx="2286638" cy="712528"/>
          </a:xfrm>
        </p:grpSpPr>
        <p:sp>
          <p:nvSpPr>
            <p:cNvPr id="9" name="Freeform 9"/>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0" name="TextBox 10"/>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grpSp>
        <p:nvGrpSpPr>
          <p:cNvPr id="11" name="Group 11"/>
          <p:cNvGrpSpPr/>
          <p:nvPr/>
        </p:nvGrpSpPr>
        <p:grpSpPr>
          <a:xfrm>
            <a:off x="1649755" y="4781661"/>
            <a:ext cx="6830714" cy="2128485"/>
            <a:chOff x="0" y="0"/>
            <a:chExt cx="2286638" cy="712528"/>
          </a:xfrm>
        </p:grpSpPr>
        <p:sp>
          <p:nvSpPr>
            <p:cNvPr id="12" name="Freeform 12"/>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3" name="TextBox 13"/>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grpSp>
        <p:nvGrpSpPr>
          <p:cNvPr id="14" name="Group 14"/>
          <p:cNvGrpSpPr/>
          <p:nvPr/>
        </p:nvGrpSpPr>
        <p:grpSpPr>
          <a:xfrm>
            <a:off x="1649755" y="7233996"/>
            <a:ext cx="6830714" cy="2128485"/>
            <a:chOff x="0" y="0"/>
            <a:chExt cx="2286638" cy="712528"/>
          </a:xfrm>
        </p:grpSpPr>
        <p:sp>
          <p:nvSpPr>
            <p:cNvPr id="15" name="Freeform 15"/>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6" name="TextBox 16"/>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grpSp>
        <p:nvGrpSpPr>
          <p:cNvPr id="17" name="Group 17"/>
          <p:cNvGrpSpPr/>
          <p:nvPr/>
        </p:nvGrpSpPr>
        <p:grpSpPr>
          <a:xfrm>
            <a:off x="9562753" y="7233996"/>
            <a:ext cx="6830714" cy="2128485"/>
            <a:chOff x="0" y="0"/>
            <a:chExt cx="2286638" cy="712528"/>
          </a:xfrm>
        </p:grpSpPr>
        <p:sp>
          <p:nvSpPr>
            <p:cNvPr id="18" name="Freeform 18"/>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9" name="TextBox 19"/>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sp>
        <p:nvSpPr>
          <p:cNvPr id="20" name="TextBox 20"/>
          <p:cNvSpPr txBox="1"/>
          <p:nvPr/>
        </p:nvSpPr>
        <p:spPr>
          <a:xfrm>
            <a:off x="10134253" y="4779104"/>
            <a:ext cx="5687714" cy="2076450"/>
          </a:xfrm>
          <a:prstGeom prst="rect">
            <a:avLst/>
          </a:prstGeom>
        </p:spPr>
        <p:txBody>
          <a:bodyPr lIns="0" tIns="0" rIns="0" bIns="0" rtlCol="0" anchor="t">
            <a:spAutoFit/>
          </a:bodyPr>
          <a:lstStyle/>
          <a:p>
            <a:pPr algn="ctr">
              <a:lnSpc>
                <a:spcPts val="4199"/>
              </a:lnSpc>
              <a:spcBef>
                <a:spcPct val="0"/>
              </a:spcBef>
            </a:pPr>
            <a:r>
              <a:rPr lang="en-US" sz="2999">
                <a:solidFill>
                  <a:srgbClr val="1800AD"/>
                </a:solidFill>
                <a:latin typeface="Quicksand"/>
                <a:ea typeface="Quicksand"/>
                <a:cs typeface="Quicksand"/>
                <a:sym typeface="Quicksand"/>
              </a:rPr>
              <a:t>“We especially appreciate the staff commitment to residential trips. Sapphire is unique in this aspect.”</a:t>
            </a:r>
          </a:p>
        </p:txBody>
      </p:sp>
      <p:sp>
        <p:nvSpPr>
          <p:cNvPr id="21" name="TextBox 21"/>
          <p:cNvSpPr txBox="1"/>
          <p:nvPr/>
        </p:nvSpPr>
        <p:spPr>
          <a:xfrm>
            <a:off x="2053167" y="7424367"/>
            <a:ext cx="6113538" cy="10572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“The greatest variety of activities and opportunities available.”</a:t>
            </a:r>
          </a:p>
        </p:txBody>
      </p:sp>
      <p:sp>
        <p:nvSpPr>
          <p:cNvPr id="22" name="TextBox 22"/>
          <p:cNvSpPr txBox="1"/>
          <p:nvPr/>
        </p:nvSpPr>
        <p:spPr>
          <a:xfrm>
            <a:off x="2053167" y="5017229"/>
            <a:ext cx="6023891" cy="15906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“Sapphire offers lots of activities and opportunities that other groups don’t.”</a:t>
            </a:r>
          </a:p>
        </p:txBody>
      </p:sp>
      <p:sp>
        <p:nvSpPr>
          <p:cNvPr id="23" name="TextBox 23"/>
          <p:cNvSpPr txBox="1"/>
          <p:nvPr/>
        </p:nvSpPr>
        <p:spPr>
          <a:xfrm>
            <a:off x="9842224" y="7424367"/>
            <a:ext cx="6132490" cy="15906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“Wide range of meaningful and enjoyable activities… a balance of learning, exercise and fun.”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32039" y="534678"/>
            <a:ext cx="12823922" cy="2806954"/>
            <a:chOff x="0" y="0"/>
            <a:chExt cx="3377494" cy="739280"/>
          </a:xfrm>
        </p:grpSpPr>
        <p:sp>
          <p:nvSpPr>
            <p:cNvPr id="3" name="Freeform 3"/>
            <p:cNvSpPr/>
            <p:nvPr/>
          </p:nvSpPr>
          <p:spPr>
            <a:xfrm>
              <a:off x="0" y="0"/>
              <a:ext cx="3377494" cy="739280"/>
            </a:xfrm>
            <a:custGeom>
              <a:avLst/>
              <a:gdLst/>
              <a:ahLst/>
              <a:cxnLst/>
              <a:rect l="l" t="t" r="r" b="b"/>
              <a:pathLst>
                <a:path w="3377494" h="739280">
                  <a:moveTo>
                    <a:pt x="30789" y="0"/>
                  </a:moveTo>
                  <a:lnTo>
                    <a:pt x="3346705" y="0"/>
                  </a:lnTo>
                  <a:cubicBezTo>
                    <a:pt x="3363709" y="0"/>
                    <a:pt x="3377494" y="13785"/>
                    <a:pt x="3377494" y="30789"/>
                  </a:cubicBezTo>
                  <a:lnTo>
                    <a:pt x="3377494" y="708491"/>
                  </a:lnTo>
                  <a:cubicBezTo>
                    <a:pt x="3377494" y="716657"/>
                    <a:pt x="3374250" y="724488"/>
                    <a:pt x="3368476" y="730262"/>
                  </a:cubicBezTo>
                  <a:cubicBezTo>
                    <a:pt x="3362702" y="736036"/>
                    <a:pt x="3354870" y="739280"/>
                    <a:pt x="3346705" y="739280"/>
                  </a:cubicBezTo>
                  <a:lnTo>
                    <a:pt x="30789" y="739280"/>
                  </a:lnTo>
                  <a:cubicBezTo>
                    <a:pt x="13785" y="739280"/>
                    <a:pt x="0" y="725495"/>
                    <a:pt x="0" y="708491"/>
                  </a:cubicBezTo>
                  <a:lnTo>
                    <a:pt x="0" y="30789"/>
                  </a:lnTo>
                  <a:cubicBezTo>
                    <a:pt x="0" y="13785"/>
                    <a:pt x="13785" y="0"/>
                    <a:pt x="30789" y="0"/>
                  </a:cubicBezTo>
                  <a:close/>
                </a:path>
              </a:pathLst>
            </a:custGeom>
            <a:solidFill>
              <a:srgbClr val="AAD7D4"/>
            </a:solidFill>
          </p:spPr>
          <p:txBody>
            <a:bodyPr/>
            <a:lstStyle/>
            <a:p>
              <a:endParaRPr lang="en-GB"/>
            </a:p>
          </p:txBody>
        </p:sp>
        <p:sp>
          <p:nvSpPr>
            <p:cNvPr id="4" name="TextBox 4"/>
            <p:cNvSpPr txBox="1"/>
            <p:nvPr/>
          </p:nvSpPr>
          <p:spPr>
            <a:xfrm>
              <a:off x="0" y="-133350"/>
              <a:ext cx="3377494" cy="872630"/>
            </a:xfrm>
            <a:prstGeom prst="rect">
              <a:avLst/>
            </a:prstGeom>
          </p:spPr>
          <p:txBody>
            <a:bodyPr lIns="50800" tIns="50800" rIns="50800" bIns="50800" rtlCol="0" anchor="ctr"/>
            <a:lstStyle/>
            <a:p>
              <a:pPr algn="ctr">
                <a:lnSpc>
                  <a:spcPts val="9799"/>
                </a:lnSpc>
              </a:pPr>
              <a:r>
                <a:rPr lang="en-US" sz="6999">
                  <a:solidFill>
                    <a:srgbClr val="000000"/>
                  </a:solidFill>
                  <a:latin typeface="Quicksand"/>
                  <a:ea typeface="Quicksand"/>
                  <a:cs typeface="Quicksand"/>
                  <a:sym typeface="Quicksand"/>
                </a:rPr>
                <a:t>Social Development and Friendships</a:t>
              </a:r>
            </a:p>
          </p:txBody>
        </p:sp>
      </p:grpSp>
      <p:sp>
        <p:nvSpPr>
          <p:cNvPr id="5" name="Freeform 5"/>
          <p:cNvSpPr/>
          <p:nvPr/>
        </p:nvSpPr>
        <p:spPr>
          <a:xfrm rot="-1158034">
            <a:off x="102979" y="418442"/>
            <a:ext cx="2554359" cy="2688799"/>
          </a:xfrm>
          <a:custGeom>
            <a:avLst/>
            <a:gdLst/>
            <a:ahLst/>
            <a:cxnLst/>
            <a:rect l="l" t="t" r="r" b="b"/>
            <a:pathLst>
              <a:path w="2554359" h="2688799">
                <a:moveTo>
                  <a:pt x="0" y="0"/>
                </a:moveTo>
                <a:lnTo>
                  <a:pt x="2554360" y="0"/>
                </a:lnTo>
                <a:lnTo>
                  <a:pt x="2554360" y="2688799"/>
                </a:lnTo>
                <a:lnTo>
                  <a:pt x="0" y="2688799"/>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1028700" y="3400536"/>
            <a:ext cx="16241017" cy="10572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Young adults are forming friendships and learning to engage with peers as well as becoming active parts of the local community in Bolton.</a:t>
            </a:r>
          </a:p>
        </p:txBody>
      </p:sp>
      <p:sp>
        <p:nvSpPr>
          <p:cNvPr id="7" name="TextBox 7"/>
          <p:cNvSpPr txBox="1"/>
          <p:nvPr/>
        </p:nvSpPr>
        <p:spPr>
          <a:xfrm rot="-1813704">
            <a:off x="-298368" y="687974"/>
            <a:ext cx="3299511" cy="2076453"/>
          </a:xfrm>
          <a:prstGeom prst="rect">
            <a:avLst/>
          </a:prstGeom>
        </p:spPr>
        <p:txBody>
          <a:bodyPr lIns="0" tIns="0" rIns="0" bIns="0" rtlCol="0" anchor="t">
            <a:spAutoFit/>
          </a:bodyPr>
          <a:lstStyle/>
          <a:p>
            <a:pPr algn="ctr">
              <a:lnSpc>
                <a:spcPts val="8399"/>
              </a:lnSpc>
            </a:pPr>
            <a:r>
              <a:rPr lang="en-US" sz="5999">
                <a:solidFill>
                  <a:srgbClr val="1800AD"/>
                </a:solidFill>
                <a:latin typeface="Twister"/>
                <a:ea typeface="Twister"/>
                <a:cs typeface="Twister"/>
                <a:sym typeface="Twister"/>
              </a:rPr>
              <a:t>Theme </a:t>
            </a:r>
          </a:p>
          <a:p>
            <a:pPr algn="ctr">
              <a:lnSpc>
                <a:spcPts val="8399"/>
              </a:lnSpc>
              <a:spcBef>
                <a:spcPct val="0"/>
              </a:spcBef>
            </a:pPr>
            <a:r>
              <a:rPr lang="en-US" sz="5999">
                <a:solidFill>
                  <a:srgbClr val="1800AD"/>
                </a:solidFill>
                <a:latin typeface="Twister"/>
                <a:ea typeface="Twister"/>
                <a:cs typeface="Twister"/>
                <a:sym typeface="Twister"/>
              </a:rPr>
              <a:t>4</a:t>
            </a:r>
          </a:p>
        </p:txBody>
      </p:sp>
      <p:grpSp>
        <p:nvGrpSpPr>
          <p:cNvPr id="8" name="Group 8"/>
          <p:cNvGrpSpPr/>
          <p:nvPr/>
        </p:nvGrpSpPr>
        <p:grpSpPr>
          <a:xfrm>
            <a:off x="9562753" y="4781661"/>
            <a:ext cx="6830714" cy="2128485"/>
            <a:chOff x="0" y="0"/>
            <a:chExt cx="2286638" cy="712528"/>
          </a:xfrm>
        </p:grpSpPr>
        <p:sp>
          <p:nvSpPr>
            <p:cNvPr id="9" name="Freeform 9"/>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0" name="TextBox 10"/>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grpSp>
        <p:nvGrpSpPr>
          <p:cNvPr id="11" name="Group 11"/>
          <p:cNvGrpSpPr/>
          <p:nvPr/>
        </p:nvGrpSpPr>
        <p:grpSpPr>
          <a:xfrm>
            <a:off x="1649755" y="4781661"/>
            <a:ext cx="6830714" cy="2128485"/>
            <a:chOff x="0" y="0"/>
            <a:chExt cx="2286638" cy="712528"/>
          </a:xfrm>
        </p:grpSpPr>
        <p:sp>
          <p:nvSpPr>
            <p:cNvPr id="12" name="Freeform 12"/>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3" name="TextBox 13"/>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grpSp>
        <p:nvGrpSpPr>
          <p:cNvPr id="14" name="Group 14"/>
          <p:cNvGrpSpPr/>
          <p:nvPr/>
        </p:nvGrpSpPr>
        <p:grpSpPr>
          <a:xfrm>
            <a:off x="1649755" y="7233996"/>
            <a:ext cx="6830714" cy="2128485"/>
            <a:chOff x="0" y="0"/>
            <a:chExt cx="2286638" cy="712528"/>
          </a:xfrm>
        </p:grpSpPr>
        <p:sp>
          <p:nvSpPr>
            <p:cNvPr id="15" name="Freeform 15"/>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6" name="TextBox 16"/>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grpSp>
        <p:nvGrpSpPr>
          <p:cNvPr id="17" name="Group 17"/>
          <p:cNvGrpSpPr/>
          <p:nvPr/>
        </p:nvGrpSpPr>
        <p:grpSpPr>
          <a:xfrm>
            <a:off x="9562753" y="7233996"/>
            <a:ext cx="6830714" cy="2621544"/>
            <a:chOff x="0" y="0"/>
            <a:chExt cx="2286638" cy="877583"/>
          </a:xfrm>
        </p:grpSpPr>
        <p:sp>
          <p:nvSpPr>
            <p:cNvPr id="18" name="Freeform 18"/>
            <p:cNvSpPr/>
            <p:nvPr/>
          </p:nvSpPr>
          <p:spPr>
            <a:xfrm>
              <a:off x="0" y="0"/>
              <a:ext cx="2286638" cy="877583"/>
            </a:xfrm>
            <a:custGeom>
              <a:avLst/>
              <a:gdLst/>
              <a:ahLst/>
              <a:cxnLst/>
              <a:rect l="l" t="t" r="r" b="b"/>
              <a:pathLst>
                <a:path w="2286638" h="877583">
                  <a:moveTo>
                    <a:pt x="56670" y="0"/>
                  </a:moveTo>
                  <a:lnTo>
                    <a:pt x="2229968" y="0"/>
                  </a:lnTo>
                  <a:cubicBezTo>
                    <a:pt x="2261266" y="0"/>
                    <a:pt x="2286638" y="25372"/>
                    <a:pt x="2286638" y="56670"/>
                  </a:cubicBezTo>
                  <a:lnTo>
                    <a:pt x="2286638" y="820914"/>
                  </a:lnTo>
                  <a:cubicBezTo>
                    <a:pt x="2286638" y="835943"/>
                    <a:pt x="2280667" y="850358"/>
                    <a:pt x="2270040" y="860985"/>
                  </a:cubicBezTo>
                  <a:cubicBezTo>
                    <a:pt x="2259412" y="871613"/>
                    <a:pt x="2244998" y="877583"/>
                    <a:pt x="2229968" y="877583"/>
                  </a:cubicBezTo>
                  <a:lnTo>
                    <a:pt x="56670" y="877583"/>
                  </a:lnTo>
                  <a:cubicBezTo>
                    <a:pt x="41640" y="877583"/>
                    <a:pt x="27226" y="871613"/>
                    <a:pt x="16598" y="860985"/>
                  </a:cubicBezTo>
                  <a:cubicBezTo>
                    <a:pt x="5971" y="850358"/>
                    <a:pt x="0" y="835943"/>
                    <a:pt x="0" y="820914"/>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9" name="TextBox 19"/>
            <p:cNvSpPr txBox="1"/>
            <p:nvPr/>
          </p:nvSpPr>
          <p:spPr>
            <a:xfrm>
              <a:off x="0" y="85725"/>
              <a:ext cx="2286638" cy="791858"/>
            </a:xfrm>
            <a:prstGeom prst="rect">
              <a:avLst/>
            </a:prstGeom>
          </p:spPr>
          <p:txBody>
            <a:bodyPr lIns="50800" tIns="50800" rIns="50800" bIns="50800" rtlCol="0" anchor="ctr"/>
            <a:lstStyle/>
            <a:p>
              <a:pPr algn="ctr">
                <a:lnSpc>
                  <a:spcPts val="1925"/>
                </a:lnSpc>
              </a:pPr>
              <a:endParaRPr/>
            </a:p>
          </p:txBody>
        </p:sp>
      </p:grpSp>
      <p:sp>
        <p:nvSpPr>
          <p:cNvPr id="20" name="TextBox 20"/>
          <p:cNvSpPr txBox="1"/>
          <p:nvPr/>
        </p:nvSpPr>
        <p:spPr>
          <a:xfrm>
            <a:off x="9842224" y="4833696"/>
            <a:ext cx="6334196" cy="2076450"/>
          </a:xfrm>
          <a:prstGeom prst="rect">
            <a:avLst/>
          </a:prstGeom>
        </p:spPr>
        <p:txBody>
          <a:bodyPr lIns="0" tIns="0" rIns="0" bIns="0" rtlCol="0" anchor="t">
            <a:spAutoFit/>
          </a:bodyPr>
          <a:lstStyle/>
          <a:p>
            <a:pPr algn="ctr">
              <a:lnSpc>
                <a:spcPts val="4199"/>
              </a:lnSpc>
              <a:spcBef>
                <a:spcPct val="0"/>
              </a:spcBef>
            </a:pPr>
            <a:r>
              <a:rPr lang="en-US" sz="2999">
                <a:solidFill>
                  <a:srgbClr val="1800AD"/>
                </a:solidFill>
                <a:latin typeface="Quicksand"/>
                <a:ea typeface="Quicksand"/>
                <a:cs typeface="Quicksand"/>
                <a:sym typeface="Quicksand"/>
              </a:rPr>
              <a:t>“He continues to engage himself in conversations, making more eye contact and engaging his listening skills better.”</a:t>
            </a:r>
          </a:p>
        </p:txBody>
      </p:sp>
      <p:sp>
        <p:nvSpPr>
          <p:cNvPr id="21" name="TextBox 21"/>
          <p:cNvSpPr txBox="1"/>
          <p:nvPr/>
        </p:nvSpPr>
        <p:spPr>
          <a:xfrm>
            <a:off x="2053167" y="7424367"/>
            <a:ext cx="6113538" cy="15906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“Sapphire enables young adults to meet friends and develop social skills.”</a:t>
            </a:r>
          </a:p>
        </p:txBody>
      </p:sp>
      <p:sp>
        <p:nvSpPr>
          <p:cNvPr id="22" name="TextBox 22"/>
          <p:cNvSpPr txBox="1"/>
          <p:nvPr/>
        </p:nvSpPr>
        <p:spPr>
          <a:xfrm>
            <a:off x="2053167" y="5119837"/>
            <a:ext cx="6023891" cy="15906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“The groups are small and all the young people care for each other.”</a:t>
            </a:r>
          </a:p>
        </p:txBody>
      </p:sp>
      <p:sp>
        <p:nvSpPr>
          <p:cNvPr id="23" name="TextBox 23"/>
          <p:cNvSpPr txBox="1"/>
          <p:nvPr/>
        </p:nvSpPr>
        <p:spPr>
          <a:xfrm>
            <a:off x="9795671" y="7176846"/>
            <a:ext cx="6427303" cy="26574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“Sapphire enables the young adults to meet with friends and develop social skills by talking to each other and learning from doing a wide range of group activities.”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01386" y="413908"/>
            <a:ext cx="12823922" cy="2481803"/>
            <a:chOff x="0" y="0"/>
            <a:chExt cx="3377494" cy="653644"/>
          </a:xfrm>
        </p:grpSpPr>
        <p:sp>
          <p:nvSpPr>
            <p:cNvPr id="3" name="Freeform 3"/>
            <p:cNvSpPr/>
            <p:nvPr/>
          </p:nvSpPr>
          <p:spPr>
            <a:xfrm>
              <a:off x="0" y="0"/>
              <a:ext cx="3377494" cy="653644"/>
            </a:xfrm>
            <a:custGeom>
              <a:avLst/>
              <a:gdLst/>
              <a:ahLst/>
              <a:cxnLst/>
              <a:rect l="l" t="t" r="r" b="b"/>
              <a:pathLst>
                <a:path w="3377494" h="653644">
                  <a:moveTo>
                    <a:pt x="30789" y="0"/>
                  </a:moveTo>
                  <a:lnTo>
                    <a:pt x="3346705" y="0"/>
                  </a:lnTo>
                  <a:cubicBezTo>
                    <a:pt x="3363709" y="0"/>
                    <a:pt x="3377494" y="13785"/>
                    <a:pt x="3377494" y="30789"/>
                  </a:cubicBezTo>
                  <a:lnTo>
                    <a:pt x="3377494" y="622854"/>
                  </a:lnTo>
                  <a:cubicBezTo>
                    <a:pt x="3377494" y="631020"/>
                    <a:pt x="3374250" y="638852"/>
                    <a:pt x="3368476" y="644626"/>
                  </a:cubicBezTo>
                  <a:cubicBezTo>
                    <a:pt x="3362702" y="650400"/>
                    <a:pt x="3354870" y="653644"/>
                    <a:pt x="3346705" y="653644"/>
                  </a:cubicBezTo>
                  <a:lnTo>
                    <a:pt x="30789" y="653644"/>
                  </a:lnTo>
                  <a:cubicBezTo>
                    <a:pt x="13785" y="653644"/>
                    <a:pt x="0" y="639859"/>
                    <a:pt x="0" y="622854"/>
                  </a:cubicBezTo>
                  <a:lnTo>
                    <a:pt x="0" y="30789"/>
                  </a:lnTo>
                  <a:cubicBezTo>
                    <a:pt x="0" y="13785"/>
                    <a:pt x="13785" y="0"/>
                    <a:pt x="30789" y="0"/>
                  </a:cubicBezTo>
                  <a:close/>
                </a:path>
              </a:pathLst>
            </a:custGeom>
            <a:solidFill>
              <a:srgbClr val="AAD7D4"/>
            </a:solidFill>
          </p:spPr>
          <p:txBody>
            <a:bodyPr/>
            <a:lstStyle/>
            <a:p>
              <a:endParaRPr lang="en-GB"/>
            </a:p>
          </p:txBody>
        </p:sp>
        <p:sp>
          <p:nvSpPr>
            <p:cNvPr id="4" name="TextBox 4"/>
            <p:cNvSpPr txBox="1"/>
            <p:nvPr/>
          </p:nvSpPr>
          <p:spPr>
            <a:xfrm>
              <a:off x="0" y="-133350"/>
              <a:ext cx="3377494" cy="786994"/>
            </a:xfrm>
            <a:prstGeom prst="rect">
              <a:avLst/>
            </a:prstGeom>
          </p:spPr>
          <p:txBody>
            <a:bodyPr lIns="50800" tIns="50800" rIns="50800" bIns="50800" rtlCol="0" anchor="ctr"/>
            <a:lstStyle/>
            <a:p>
              <a:pPr algn="ctr">
                <a:lnSpc>
                  <a:spcPts val="9799"/>
                </a:lnSpc>
              </a:pPr>
              <a:r>
                <a:rPr lang="en-US" sz="6999">
                  <a:solidFill>
                    <a:srgbClr val="000000"/>
                  </a:solidFill>
                  <a:latin typeface="Quicksand"/>
                  <a:ea typeface="Quicksand"/>
                  <a:cs typeface="Quicksand"/>
                  <a:sym typeface="Quicksand"/>
                </a:rPr>
                <a:t>Family Support</a:t>
              </a:r>
            </a:p>
          </p:txBody>
        </p:sp>
      </p:grpSp>
      <p:sp>
        <p:nvSpPr>
          <p:cNvPr id="5" name="Freeform 5"/>
          <p:cNvSpPr/>
          <p:nvPr/>
        </p:nvSpPr>
        <p:spPr>
          <a:xfrm rot="-1158034">
            <a:off x="102979" y="418442"/>
            <a:ext cx="2554359" cy="2688799"/>
          </a:xfrm>
          <a:custGeom>
            <a:avLst/>
            <a:gdLst/>
            <a:ahLst/>
            <a:cxnLst/>
            <a:rect l="l" t="t" r="r" b="b"/>
            <a:pathLst>
              <a:path w="2554359" h="2688799">
                <a:moveTo>
                  <a:pt x="0" y="0"/>
                </a:moveTo>
                <a:lnTo>
                  <a:pt x="2554360" y="0"/>
                </a:lnTo>
                <a:lnTo>
                  <a:pt x="2554360" y="2688799"/>
                </a:lnTo>
                <a:lnTo>
                  <a:pt x="0" y="2688799"/>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1367395" y="3410061"/>
            <a:ext cx="15891905" cy="10572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Parents and carers highlighted the support they receive from the staff team and how the level of support offered is unique to Sapphire</a:t>
            </a:r>
          </a:p>
        </p:txBody>
      </p:sp>
      <p:sp>
        <p:nvSpPr>
          <p:cNvPr id="7" name="TextBox 7"/>
          <p:cNvSpPr txBox="1"/>
          <p:nvPr/>
        </p:nvSpPr>
        <p:spPr>
          <a:xfrm rot="-1813704">
            <a:off x="-298368" y="687974"/>
            <a:ext cx="3299511" cy="2076453"/>
          </a:xfrm>
          <a:prstGeom prst="rect">
            <a:avLst/>
          </a:prstGeom>
        </p:spPr>
        <p:txBody>
          <a:bodyPr lIns="0" tIns="0" rIns="0" bIns="0" rtlCol="0" anchor="t">
            <a:spAutoFit/>
          </a:bodyPr>
          <a:lstStyle/>
          <a:p>
            <a:pPr algn="ctr">
              <a:lnSpc>
                <a:spcPts val="8399"/>
              </a:lnSpc>
            </a:pPr>
            <a:r>
              <a:rPr lang="en-US" sz="5999">
                <a:solidFill>
                  <a:srgbClr val="1800AD"/>
                </a:solidFill>
                <a:latin typeface="Twister"/>
                <a:ea typeface="Twister"/>
                <a:cs typeface="Twister"/>
                <a:sym typeface="Twister"/>
              </a:rPr>
              <a:t>Theme </a:t>
            </a:r>
          </a:p>
          <a:p>
            <a:pPr algn="ctr">
              <a:lnSpc>
                <a:spcPts val="8399"/>
              </a:lnSpc>
              <a:spcBef>
                <a:spcPct val="0"/>
              </a:spcBef>
            </a:pPr>
            <a:r>
              <a:rPr lang="en-US" sz="5999">
                <a:solidFill>
                  <a:srgbClr val="1800AD"/>
                </a:solidFill>
                <a:latin typeface="Twister"/>
                <a:ea typeface="Twister"/>
                <a:cs typeface="Twister"/>
                <a:sym typeface="Twister"/>
              </a:rPr>
              <a:t>5</a:t>
            </a:r>
          </a:p>
        </p:txBody>
      </p:sp>
      <p:grpSp>
        <p:nvGrpSpPr>
          <p:cNvPr id="8" name="Group 8"/>
          <p:cNvGrpSpPr/>
          <p:nvPr/>
        </p:nvGrpSpPr>
        <p:grpSpPr>
          <a:xfrm>
            <a:off x="9562753" y="4781661"/>
            <a:ext cx="6830714" cy="2128485"/>
            <a:chOff x="0" y="0"/>
            <a:chExt cx="2286638" cy="712528"/>
          </a:xfrm>
        </p:grpSpPr>
        <p:sp>
          <p:nvSpPr>
            <p:cNvPr id="9" name="Freeform 9"/>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0" name="TextBox 10"/>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grpSp>
        <p:nvGrpSpPr>
          <p:cNvPr id="11" name="Group 11"/>
          <p:cNvGrpSpPr/>
          <p:nvPr/>
        </p:nvGrpSpPr>
        <p:grpSpPr>
          <a:xfrm>
            <a:off x="1649755" y="4781661"/>
            <a:ext cx="6830714" cy="2128485"/>
            <a:chOff x="0" y="0"/>
            <a:chExt cx="2286638" cy="712528"/>
          </a:xfrm>
        </p:grpSpPr>
        <p:sp>
          <p:nvSpPr>
            <p:cNvPr id="12" name="Freeform 12"/>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3" name="TextBox 13"/>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grpSp>
        <p:nvGrpSpPr>
          <p:cNvPr id="14" name="Group 14"/>
          <p:cNvGrpSpPr/>
          <p:nvPr/>
        </p:nvGrpSpPr>
        <p:grpSpPr>
          <a:xfrm>
            <a:off x="1649755" y="7233996"/>
            <a:ext cx="6830714" cy="2128485"/>
            <a:chOff x="0" y="0"/>
            <a:chExt cx="2286638" cy="712528"/>
          </a:xfrm>
        </p:grpSpPr>
        <p:sp>
          <p:nvSpPr>
            <p:cNvPr id="15" name="Freeform 15"/>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6" name="TextBox 16"/>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grpSp>
        <p:nvGrpSpPr>
          <p:cNvPr id="17" name="Group 17"/>
          <p:cNvGrpSpPr/>
          <p:nvPr/>
        </p:nvGrpSpPr>
        <p:grpSpPr>
          <a:xfrm>
            <a:off x="9562753" y="7233996"/>
            <a:ext cx="6830714" cy="2128485"/>
            <a:chOff x="0" y="0"/>
            <a:chExt cx="2286638" cy="712528"/>
          </a:xfrm>
        </p:grpSpPr>
        <p:sp>
          <p:nvSpPr>
            <p:cNvPr id="18" name="Freeform 18"/>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9" name="TextBox 19"/>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sp>
        <p:nvSpPr>
          <p:cNvPr id="20" name="TextBox 20"/>
          <p:cNvSpPr txBox="1"/>
          <p:nvPr/>
        </p:nvSpPr>
        <p:spPr>
          <a:xfrm>
            <a:off x="2053167" y="7424367"/>
            <a:ext cx="6113538" cy="15906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“Sapphire not only offer support to Harry but to us as a family, which is sometimes needed.”</a:t>
            </a:r>
          </a:p>
        </p:txBody>
      </p:sp>
      <p:sp>
        <p:nvSpPr>
          <p:cNvPr id="21" name="TextBox 21"/>
          <p:cNvSpPr txBox="1"/>
          <p:nvPr/>
        </p:nvSpPr>
        <p:spPr>
          <a:xfrm>
            <a:off x="2097991" y="5002942"/>
            <a:ext cx="6023891" cy="15906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“You are always at the end of the phone when we have needed support.”</a:t>
            </a:r>
          </a:p>
        </p:txBody>
      </p:sp>
      <p:sp>
        <p:nvSpPr>
          <p:cNvPr id="22" name="TextBox 22"/>
          <p:cNvSpPr txBox="1"/>
          <p:nvPr/>
        </p:nvSpPr>
        <p:spPr>
          <a:xfrm>
            <a:off x="9911865" y="7424367"/>
            <a:ext cx="6132490" cy="15906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“I must also commend Dee, who has attended meetings, offering her knowledge and support.”</a:t>
            </a:r>
          </a:p>
        </p:txBody>
      </p:sp>
      <p:sp>
        <p:nvSpPr>
          <p:cNvPr id="23" name="TextBox 23"/>
          <p:cNvSpPr txBox="1"/>
          <p:nvPr/>
        </p:nvSpPr>
        <p:spPr>
          <a:xfrm>
            <a:off x="9911865" y="5002942"/>
            <a:ext cx="6132490" cy="15906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"Personally, all the staff have supported my family with friendship”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32039" y="534678"/>
            <a:ext cx="12823922" cy="2481803"/>
            <a:chOff x="0" y="0"/>
            <a:chExt cx="3377494" cy="653644"/>
          </a:xfrm>
        </p:grpSpPr>
        <p:sp>
          <p:nvSpPr>
            <p:cNvPr id="3" name="Freeform 3"/>
            <p:cNvSpPr/>
            <p:nvPr/>
          </p:nvSpPr>
          <p:spPr>
            <a:xfrm>
              <a:off x="0" y="0"/>
              <a:ext cx="3377494" cy="653644"/>
            </a:xfrm>
            <a:custGeom>
              <a:avLst/>
              <a:gdLst/>
              <a:ahLst/>
              <a:cxnLst/>
              <a:rect l="l" t="t" r="r" b="b"/>
              <a:pathLst>
                <a:path w="3377494" h="653644">
                  <a:moveTo>
                    <a:pt x="30789" y="0"/>
                  </a:moveTo>
                  <a:lnTo>
                    <a:pt x="3346705" y="0"/>
                  </a:lnTo>
                  <a:cubicBezTo>
                    <a:pt x="3363709" y="0"/>
                    <a:pt x="3377494" y="13785"/>
                    <a:pt x="3377494" y="30789"/>
                  </a:cubicBezTo>
                  <a:lnTo>
                    <a:pt x="3377494" y="622854"/>
                  </a:lnTo>
                  <a:cubicBezTo>
                    <a:pt x="3377494" y="631020"/>
                    <a:pt x="3374250" y="638852"/>
                    <a:pt x="3368476" y="644626"/>
                  </a:cubicBezTo>
                  <a:cubicBezTo>
                    <a:pt x="3362702" y="650400"/>
                    <a:pt x="3354870" y="653644"/>
                    <a:pt x="3346705" y="653644"/>
                  </a:cubicBezTo>
                  <a:lnTo>
                    <a:pt x="30789" y="653644"/>
                  </a:lnTo>
                  <a:cubicBezTo>
                    <a:pt x="13785" y="653644"/>
                    <a:pt x="0" y="639859"/>
                    <a:pt x="0" y="622854"/>
                  </a:cubicBezTo>
                  <a:lnTo>
                    <a:pt x="0" y="30789"/>
                  </a:lnTo>
                  <a:cubicBezTo>
                    <a:pt x="0" y="13785"/>
                    <a:pt x="13785" y="0"/>
                    <a:pt x="30789" y="0"/>
                  </a:cubicBezTo>
                  <a:close/>
                </a:path>
              </a:pathLst>
            </a:custGeom>
            <a:solidFill>
              <a:srgbClr val="AAD7D4"/>
            </a:solidFill>
          </p:spPr>
          <p:txBody>
            <a:bodyPr/>
            <a:lstStyle/>
            <a:p>
              <a:endParaRPr lang="en-GB"/>
            </a:p>
          </p:txBody>
        </p:sp>
        <p:sp>
          <p:nvSpPr>
            <p:cNvPr id="4" name="TextBox 4"/>
            <p:cNvSpPr txBox="1"/>
            <p:nvPr/>
          </p:nvSpPr>
          <p:spPr>
            <a:xfrm>
              <a:off x="0" y="-133350"/>
              <a:ext cx="3377494" cy="786994"/>
            </a:xfrm>
            <a:prstGeom prst="rect">
              <a:avLst/>
            </a:prstGeom>
          </p:spPr>
          <p:txBody>
            <a:bodyPr lIns="50800" tIns="50800" rIns="50800" bIns="50800" rtlCol="0" anchor="ctr"/>
            <a:lstStyle/>
            <a:p>
              <a:pPr algn="ctr">
                <a:lnSpc>
                  <a:spcPts val="9799"/>
                </a:lnSpc>
              </a:pPr>
              <a:r>
                <a:rPr lang="en-US" sz="6999">
                  <a:solidFill>
                    <a:srgbClr val="000000"/>
                  </a:solidFill>
                  <a:latin typeface="Quicksand"/>
                  <a:ea typeface="Quicksand"/>
                  <a:cs typeface="Quicksand"/>
                  <a:sym typeface="Quicksand"/>
                </a:rPr>
                <a:t>Staff Team</a:t>
              </a:r>
            </a:p>
          </p:txBody>
        </p:sp>
      </p:grpSp>
      <p:sp>
        <p:nvSpPr>
          <p:cNvPr id="5" name="Freeform 5"/>
          <p:cNvSpPr/>
          <p:nvPr/>
        </p:nvSpPr>
        <p:spPr>
          <a:xfrm rot="-1158034">
            <a:off x="102979" y="418442"/>
            <a:ext cx="2554359" cy="2688799"/>
          </a:xfrm>
          <a:custGeom>
            <a:avLst/>
            <a:gdLst/>
            <a:ahLst/>
            <a:cxnLst/>
            <a:rect l="l" t="t" r="r" b="b"/>
            <a:pathLst>
              <a:path w="2554359" h="2688799">
                <a:moveTo>
                  <a:pt x="0" y="0"/>
                </a:moveTo>
                <a:lnTo>
                  <a:pt x="2554360" y="0"/>
                </a:lnTo>
                <a:lnTo>
                  <a:pt x="2554360" y="2688799"/>
                </a:lnTo>
                <a:lnTo>
                  <a:pt x="0" y="2688799"/>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3489926" y="3605753"/>
            <a:ext cx="11460599" cy="10572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Staff are consistently praised for kindness, skill and commitment </a:t>
            </a:r>
          </a:p>
          <a:p>
            <a:pPr algn="ctr">
              <a:lnSpc>
                <a:spcPts val="4200"/>
              </a:lnSpc>
              <a:spcBef>
                <a:spcPct val="0"/>
              </a:spcBef>
            </a:pPr>
            <a:endParaRPr lang="en-US" sz="3000">
              <a:solidFill>
                <a:srgbClr val="1800AD"/>
              </a:solidFill>
              <a:latin typeface="Quicksand"/>
              <a:ea typeface="Quicksand"/>
              <a:cs typeface="Quicksand"/>
              <a:sym typeface="Quicksand"/>
            </a:endParaRPr>
          </a:p>
        </p:txBody>
      </p:sp>
      <p:sp>
        <p:nvSpPr>
          <p:cNvPr id="7" name="TextBox 7"/>
          <p:cNvSpPr txBox="1"/>
          <p:nvPr/>
        </p:nvSpPr>
        <p:spPr>
          <a:xfrm rot="-1813704">
            <a:off x="-298368" y="687974"/>
            <a:ext cx="3299511" cy="2076453"/>
          </a:xfrm>
          <a:prstGeom prst="rect">
            <a:avLst/>
          </a:prstGeom>
        </p:spPr>
        <p:txBody>
          <a:bodyPr lIns="0" tIns="0" rIns="0" bIns="0" rtlCol="0" anchor="t">
            <a:spAutoFit/>
          </a:bodyPr>
          <a:lstStyle/>
          <a:p>
            <a:pPr algn="ctr">
              <a:lnSpc>
                <a:spcPts val="8399"/>
              </a:lnSpc>
            </a:pPr>
            <a:r>
              <a:rPr lang="en-US" sz="5999">
                <a:solidFill>
                  <a:srgbClr val="1800AD"/>
                </a:solidFill>
                <a:latin typeface="Twister"/>
                <a:ea typeface="Twister"/>
                <a:cs typeface="Twister"/>
                <a:sym typeface="Twister"/>
              </a:rPr>
              <a:t>Theme </a:t>
            </a:r>
          </a:p>
          <a:p>
            <a:pPr algn="ctr">
              <a:lnSpc>
                <a:spcPts val="8399"/>
              </a:lnSpc>
              <a:spcBef>
                <a:spcPct val="0"/>
              </a:spcBef>
            </a:pPr>
            <a:r>
              <a:rPr lang="en-US" sz="5999">
                <a:solidFill>
                  <a:srgbClr val="1800AD"/>
                </a:solidFill>
                <a:latin typeface="Twister"/>
                <a:ea typeface="Twister"/>
                <a:cs typeface="Twister"/>
                <a:sym typeface="Twister"/>
              </a:rPr>
              <a:t>6</a:t>
            </a:r>
          </a:p>
        </p:txBody>
      </p:sp>
      <p:grpSp>
        <p:nvGrpSpPr>
          <p:cNvPr id="8" name="Group 8"/>
          <p:cNvGrpSpPr/>
          <p:nvPr/>
        </p:nvGrpSpPr>
        <p:grpSpPr>
          <a:xfrm>
            <a:off x="9562753" y="4781661"/>
            <a:ext cx="6830714" cy="2128485"/>
            <a:chOff x="0" y="0"/>
            <a:chExt cx="2286638" cy="712528"/>
          </a:xfrm>
        </p:grpSpPr>
        <p:sp>
          <p:nvSpPr>
            <p:cNvPr id="9" name="Freeform 9"/>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0" name="TextBox 10"/>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grpSp>
        <p:nvGrpSpPr>
          <p:cNvPr id="11" name="Group 11"/>
          <p:cNvGrpSpPr/>
          <p:nvPr/>
        </p:nvGrpSpPr>
        <p:grpSpPr>
          <a:xfrm>
            <a:off x="1649755" y="4781661"/>
            <a:ext cx="6830714" cy="2128485"/>
            <a:chOff x="0" y="0"/>
            <a:chExt cx="2286638" cy="712528"/>
          </a:xfrm>
        </p:grpSpPr>
        <p:sp>
          <p:nvSpPr>
            <p:cNvPr id="12" name="Freeform 12"/>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3" name="TextBox 13"/>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grpSp>
        <p:nvGrpSpPr>
          <p:cNvPr id="14" name="Group 14"/>
          <p:cNvGrpSpPr/>
          <p:nvPr/>
        </p:nvGrpSpPr>
        <p:grpSpPr>
          <a:xfrm>
            <a:off x="1649755" y="7233996"/>
            <a:ext cx="6830714" cy="2128485"/>
            <a:chOff x="0" y="0"/>
            <a:chExt cx="2286638" cy="712528"/>
          </a:xfrm>
        </p:grpSpPr>
        <p:sp>
          <p:nvSpPr>
            <p:cNvPr id="15" name="Freeform 15"/>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6" name="TextBox 16"/>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grpSp>
        <p:nvGrpSpPr>
          <p:cNvPr id="17" name="Group 17"/>
          <p:cNvGrpSpPr/>
          <p:nvPr/>
        </p:nvGrpSpPr>
        <p:grpSpPr>
          <a:xfrm>
            <a:off x="9562753" y="7233996"/>
            <a:ext cx="6830714" cy="2128485"/>
            <a:chOff x="0" y="0"/>
            <a:chExt cx="2286638" cy="712528"/>
          </a:xfrm>
        </p:grpSpPr>
        <p:sp>
          <p:nvSpPr>
            <p:cNvPr id="18" name="Freeform 18"/>
            <p:cNvSpPr/>
            <p:nvPr/>
          </p:nvSpPr>
          <p:spPr>
            <a:xfrm>
              <a:off x="0" y="0"/>
              <a:ext cx="2286638" cy="712528"/>
            </a:xfrm>
            <a:custGeom>
              <a:avLst/>
              <a:gdLst/>
              <a:ahLst/>
              <a:cxnLst/>
              <a:rect l="l" t="t" r="r" b="b"/>
              <a:pathLst>
                <a:path w="2286638" h="712528">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00D0A8"/>
            </a:solidFill>
          </p:spPr>
          <p:txBody>
            <a:bodyPr/>
            <a:lstStyle/>
            <a:p>
              <a:endParaRPr lang="en-GB"/>
            </a:p>
          </p:txBody>
        </p:sp>
        <p:sp>
          <p:nvSpPr>
            <p:cNvPr id="19" name="TextBox 19"/>
            <p:cNvSpPr txBox="1"/>
            <p:nvPr/>
          </p:nvSpPr>
          <p:spPr>
            <a:xfrm>
              <a:off x="0" y="85725"/>
              <a:ext cx="2286638" cy="626803"/>
            </a:xfrm>
            <a:prstGeom prst="rect">
              <a:avLst/>
            </a:prstGeom>
          </p:spPr>
          <p:txBody>
            <a:bodyPr lIns="50800" tIns="50800" rIns="50800" bIns="50800" rtlCol="0" anchor="ctr"/>
            <a:lstStyle/>
            <a:p>
              <a:pPr algn="ctr">
                <a:lnSpc>
                  <a:spcPts val="1925"/>
                </a:lnSpc>
              </a:pPr>
              <a:endParaRPr/>
            </a:p>
          </p:txBody>
        </p:sp>
      </p:grpSp>
      <p:sp>
        <p:nvSpPr>
          <p:cNvPr id="20" name="TextBox 20"/>
          <p:cNvSpPr txBox="1"/>
          <p:nvPr/>
        </p:nvSpPr>
        <p:spPr>
          <a:xfrm>
            <a:off x="1649755" y="7691067"/>
            <a:ext cx="6830714" cy="10572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“Staff are very nice and accommodating.”</a:t>
            </a:r>
          </a:p>
        </p:txBody>
      </p:sp>
      <p:sp>
        <p:nvSpPr>
          <p:cNvPr id="21" name="TextBox 21"/>
          <p:cNvSpPr txBox="1"/>
          <p:nvPr/>
        </p:nvSpPr>
        <p:spPr>
          <a:xfrm>
            <a:off x="1649755" y="5253578"/>
            <a:ext cx="6830714" cy="10572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“The staff are caring and kind while maintaining a disciplined attitude.”</a:t>
            </a:r>
          </a:p>
        </p:txBody>
      </p:sp>
      <p:sp>
        <p:nvSpPr>
          <p:cNvPr id="22" name="TextBox 22"/>
          <p:cNvSpPr txBox="1"/>
          <p:nvPr/>
        </p:nvSpPr>
        <p:spPr>
          <a:xfrm>
            <a:off x="9842224" y="7424367"/>
            <a:ext cx="6132490" cy="15906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“We are reassured by the care and support given by the wonderful team.”</a:t>
            </a:r>
          </a:p>
        </p:txBody>
      </p:sp>
      <p:sp>
        <p:nvSpPr>
          <p:cNvPr id="23" name="TextBox 23"/>
          <p:cNvSpPr txBox="1"/>
          <p:nvPr/>
        </p:nvSpPr>
        <p:spPr>
          <a:xfrm>
            <a:off x="9911865" y="4986878"/>
            <a:ext cx="6132490" cy="1057275"/>
          </a:xfrm>
          <a:prstGeom prst="rect">
            <a:avLst/>
          </a:prstGeom>
        </p:spPr>
        <p:txBody>
          <a:bodyPr lIns="0" tIns="0" rIns="0" bIns="0" rtlCol="0" anchor="t">
            <a:spAutoFit/>
          </a:bodyPr>
          <a:lstStyle/>
          <a:p>
            <a:pPr algn="ctr">
              <a:lnSpc>
                <a:spcPts val="4200"/>
              </a:lnSpc>
              <a:spcBef>
                <a:spcPct val="0"/>
              </a:spcBef>
            </a:pPr>
            <a:r>
              <a:rPr lang="en-US" sz="3000">
                <a:solidFill>
                  <a:srgbClr val="1800AD"/>
                </a:solidFill>
                <a:latin typeface="Quicksand"/>
                <a:ea typeface="Quicksand"/>
                <a:cs typeface="Quicksand"/>
                <a:sym typeface="Quicksand"/>
              </a:rPr>
              <a:t>“All the staff are very dedicated, very friendly and approachable”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903</Words>
  <Application>Microsoft Office PowerPoint</Application>
  <PresentationFormat>Custom</PresentationFormat>
  <Paragraphs>122</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Quicksand Bold</vt:lpstr>
      <vt:lpstr>Syntax</vt:lpstr>
      <vt:lpstr>Poppins Bold</vt:lpstr>
      <vt:lpstr>Twister</vt:lpstr>
      <vt:lpstr>Arial</vt:lpstr>
      <vt:lpstr>Calibri</vt:lpstr>
      <vt:lpstr>Quicksand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Minimalist Project Presentation</dc:title>
  <dc:creator>User</dc:creator>
  <cp:lastModifiedBy>Liz Davies</cp:lastModifiedBy>
  <cp:revision>1</cp:revision>
  <dcterms:created xsi:type="dcterms:W3CDTF">2006-08-16T00:00:00Z</dcterms:created>
  <dcterms:modified xsi:type="dcterms:W3CDTF">2026-03-12T15:09:57Z</dcterms:modified>
  <dc:identifier>DAHBrmn_e3o</dc:identifier>
</cp:coreProperties>
</file>